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73" r:id="rId3"/>
    <p:sldId id="257" r:id="rId4"/>
    <p:sldId id="27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74" r:id="rId15"/>
    <p:sldId id="279" r:id="rId16"/>
    <p:sldId id="267" r:id="rId17"/>
    <p:sldId id="268" r:id="rId18"/>
    <p:sldId id="269" r:id="rId19"/>
    <p:sldId id="275" r:id="rId20"/>
    <p:sldId id="272" r:id="rId21"/>
    <p:sldId id="270" r:id="rId22"/>
    <p:sldId id="278" r:id="rId23"/>
    <p:sldId id="280" r:id="rId24"/>
    <p:sldId id="276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18" autoAdjust="0"/>
    <p:restoredTop sz="93370" autoAdjust="0"/>
  </p:normalViewPr>
  <p:slideViewPr>
    <p:cSldViewPr snapToGrid="0" snapToObjects="1">
      <p:cViewPr varScale="1">
        <p:scale>
          <a:sx n="68" d="100"/>
          <a:sy n="68" d="100"/>
        </p:scale>
        <p:origin x="130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86E0-A4B2-41FE-952F-0B8DF6C99286}" type="datetimeFigureOut">
              <a:rPr lang="fr-FR" smtClean="0"/>
              <a:t>10/08/2025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E00656-1FE5-4681-92AE-72D245B5153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789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00656-1FE5-4681-92AE-72D245B5153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9036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linkedin.com/in/ibrahim-mohammed-f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097" y="1628635"/>
            <a:ext cx="8407401" cy="1155371"/>
          </a:xfrm>
        </p:spPr>
        <p:txBody>
          <a:bodyPr>
            <a:normAutofit fontScale="90000"/>
          </a:bodyPr>
          <a:lstStyle/>
          <a:p>
            <a:r>
              <a:rPr lang="fr-FR" i="1" u="sng" dirty="0" err="1">
                <a:solidFill>
                  <a:srgbClr val="00B0F0"/>
                </a:solidFill>
              </a:rPr>
              <a:t>LummatAI</a:t>
            </a:r>
            <a:r>
              <a:rPr lang="fr-FR" dirty="0"/>
              <a:t> </a:t>
            </a:r>
            <a:r>
              <a:rPr dirty="0"/>
              <a:t>Smart Traps for Controlling </a:t>
            </a:r>
            <a:r>
              <a:rPr i="1" dirty="0">
                <a:solidFill>
                  <a:srgbClr val="00B0F0"/>
                </a:solidFill>
              </a:rPr>
              <a:t>Harmful Insects </a:t>
            </a:r>
            <a:r>
              <a:rPr dirty="0"/>
              <a:t>(</a:t>
            </a:r>
            <a:r>
              <a:rPr i="1" dirty="0"/>
              <a:t>STCHI</a:t>
            </a:r>
            <a:r>
              <a:rPr dirty="0"/>
              <a:t>)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advanced</a:t>
            </a:r>
            <a:r>
              <a:rPr lang="fr-FR" dirty="0"/>
              <a:t> </a:t>
            </a:r>
            <a:r>
              <a:rPr lang="fr-FR" dirty="0" err="1"/>
              <a:t>Algorithm</a:t>
            </a:r>
            <a:r>
              <a:rPr lang="fr-FR" dirty="0"/>
              <a:t> </a:t>
            </a:r>
            <a:r>
              <a:rPr lang="fr-FR" dirty="0" err="1"/>
              <a:t>optimization</a:t>
            </a:r>
            <a:r>
              <a:rPr lang="fr-FR" dirty="0"/>
              <a:t>.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6867" y="3234786"/>
            <a:ext cx="5605975" cy="1326465"/>
          </a:xfrm>
        </p:spPr>
        <p:txBody>
          <a:bodyPr>
            <a:normAutofit/>
          </a:bodyPr>
          <a:lstStyle/>
          <a:p>
            <a:r>
              <a:rPr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AI-powered Pest Control 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200" dirty="0">
                <a:solidFill>
                  <a:srgbClr val="00B0F0"/>
                </a:solidFill>
              </a:rPr>
              <a:t>Developed by STCHI Groupe Innovation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Presented by</a:t>
            </a:r>
            <a:r>
              <a:rPr lang="fr-FR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sz="2200" i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Mohammed Belhachemia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3B702B-D7E1-5616-7D2A-4DAFE4DFD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97" y="5905923"/>
            <a:ext cx="3354789" cy="564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A833B81D-F70E-71E8-7D4F-55935B67A257}"/>
              </a:ext>
            </a:extLst>
          </p:cNvPr>
          <p:cNvSpPr txBox="1">
            <a:spLocks/>
          </p:cNvSpPr>
          <p:nvPr/>
        </p:nvSpPr>
        <p:spPr>
          <a:xfrm>
            <a:off x="1147551" y="4561251"/>
            <a:ext cx="5605975" cy="1326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600" i="1" u="sng" dirty="0">
                <a:solidFill>
                  <a:srgbClr val="00B0F0"/>
                </a:solidFill>
              </a:rPr>
              <a:t>https://lummat.sirraf.com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56A5137-2143-5514-834B-43AC74DC9F44}"/>
              </a:ext>
            </a:extLst>
          </p:cNvPr>
          <p:cNvGrpSpPr/>
          <p:nvPr/>
        </p:nvGrpSpPr>
        <p:grpSpPr>
          <a:xfrm>
            <a:off x="7476456" y="5436176"/>
            <a:ext cx="1314636" cy="1326465"/>
            <a:chOff x="0" y="0"/>
            <a:chExt cx="812800" cy="812800"/>
          </a:xfrm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6FD7AFE5-26B1-7FCC-D7C0-060DC0D01CC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8224" r="-8224"/>
              </a:stretch>
            </a:blipFill>
          </p:spPr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83264BB-6CF7-293F-3AE2-12FCD801E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6814" y="112443"/>
            <a:ext cx="3181783" cy="5505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17" y="0"/>
            <a:ext cx="8229600" cy="1143000"/>
          </a:xfrm>
        </p:spPr>
        <p:txBody>
          <a:bodyPr/>
          <a:lstStyle/>
          <a:p>
            <a:r>
              <a:rPr dirty="0"/>
              <a:t>Market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- </a:t>
            </a:r>
            <a:r>
              <a:rPr u="sng" dirty="0">
                <a:solidFill>
                  <a:srgbClr val="00B0F0"/>
                </a:solidFill>
              </a:rPr>
              <a:t>Target Market: </a:t>
            </a:r>
            <a:r>
              <a:rPr dirty="0"/>
              <a:t>Global agriculture market, especially in pest-prone regions</a:t>
            </a:r>
          </a:p>
          <a:p>
            <a:r>
              <a:rPr dirty="0"/>
              <a:t>- </a:t>
            </a:r>
            <a:r>
              <a:rPr u="sng" dirty="0">
                <a:solidFill>
                  <a:srgbClr val="00B0F0"/>
                </a:solidFill>
              </a:rPr>
              <a:t>Competitive Advantage: </a:t>
            </a:r>
            <a:r>
              <a:rPr dirty="0"/>
              <a:t>AI-powered detection, solar integration, and real-time data reporting</a:t>
            </a:r>
          </a:p>
          <a:p>
            <a:r>
              <a:rPr dirty="0"/>
              <a:t>- </a:t>
            </a:r>
            <a:r>
              <a:rPr u="sng" dirty="0">
                <a:solidFill>
                  <a:srgbClr val="00B0F0"/>
                </a:solidFill>
              </a:rPr>
              <a:t>Opportunities: </a:t>
            </a:r>
            <a:r>
              <a:rPr dirty="0"/>
              <a:t>Global scaling, partnerships with </a:t>
            </a:r>
            <a:r>
              <a:rPr dirty="0" err="1"/>
              <a:t>agritech</a:t>
            </a:r>
            <a:r>
              <a:rPr dirty="0"/>
              <a:t> firms, integration with drones and weather prediction systems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0490E2-07A6-759C-F9E5-B08D175C3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5678" y="188501"/>
            <a:ext cx="1304605" cy="14116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942F25-A0A1-E718-EE59-C21F076F6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715" y="6316303"/>
            <a:ext cx="2799471" cy="48440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7863"/>
            <a:ext cx="8229600" cy="1143000"/>
          </a:xfrm>
        </p:spPr>
        <p:txBody>
          <a:bodyPr/>
          <a:lstStyle/>
          <a:p>
            <a:r>
              <a:rPr dirty="0"/>
              <a:t>Financial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7888"/>
            <a:ext cx="8229600" cy="4525963"/>
          </a:xfrm>
        </p:spPr>
        <p:txBody>
          <a:bodyPr/>
          <a:lstStyle/>
          <a:p>
            <a:r>
              <a:rPr dirty="0"/>
              <a:t>- </a:t>
            </a:r>
            <a:r>
              <a:rPr u="sng" dirty="0">
                <a:solidFill>
                  <a:srgbClr val="00B0F0"/>
                </a:solidFill>
              </a:rPr>
              <a:t>Initial Investment</a:t>
            </a:r>
            <a:r>
              <a:rPr dirty="0"/>
              <a:t>: </a:t>
            </a:r>
            <a:r>
              <a:rPr lang="fr-FR" dirty="0"/>
              <a:t>25,600,000 DZD </a:t>
            </a:r>
            <a:r>
              <a:rPr dirty="0"/>
              <a:t>for hardware, AI model development, and testing</a:t>
            </a:r>
          </a:p>
          <a:p>
            <a:r>
              <a:rPr dirty="0"/>
              <a:t>- </a:t>
            </a:r>
            <a:r>
              <a:rPr u="sng" dirty="0">
                <a:solidFill>
                  <a:srgbClr val="00B0F0"/>
                </a:solidFill>
              </a:rPr>
              <a:t>Revenue Forecast (Year 1</a:t>
            </a:r>
            <a:r>
              <a:rPr dirty="0"/>
              <a:t>): </a:t>
            </a:r>
            <a:r>
              <a:rPr lang="fr-FR" dirty="0"/>
              <a:t>2</a:t>
            </a:r>
            <a:r>
              <a:rPr dirty="0"/>
              <a:t>,000,000</a:t>
            </a:r>
            <a:r>
              <a:rPr lang="fr-FR" dirty="0"/>
              <a:t> DZD</a:t>
            </a:r>
            <a:r>
              <a:rPr dirty="0"/>
              <a:t> to 3,000,000</a:t>
            </a:r>
            <a:r>
              <a:rPr lang="fr-FR" dirty="0"/>
              <a:t> DZD</a:t>
            </a:r>
            <a:endParaRPr dirty="0"/>
          </a:p>
          <a:p>
            <a:r>
              <a:rPr u="sng" dirty="0">
                <a:solidFill>
                  <a:srgbClr val="00B0F0"/>
                </a:solidFill>
              </a:rPr>
              <a:t>- Device Price: </a:t>
            </a:r>
            <a:r>
              <a:rPr lang="fr-FR" dirty="0"/>
              <a:t>300</a:t>
            </a:r>
            <a:r>
              <a:rPr dirty="0"/>
              <a:t>00–</a:t>
            </a:r>
            <a:r>
              <a:rPr lang="fr-FR" dirty="0"/>
              <a:t>350</a:t>
            </a:r>
            <a:r>
              <a:rPr dirty="0"/>
              <a:t>00</a:t>
            </a:r>
            <a:r>
              <a:rPr lang="fr-FR" dirty="0"/>
              <a:t>DZD</a:t>
            </a:r>
            <a:r>
              <a:rPr dirty="0"/>
              <a:t> with optional analytics subscription</a:t>
            </a:r>
          </a:p>
          <a:p>
            <a:r>
              <a:rPr dirty="0"/>
              <a:t>- </a:t>
            </a:r>
            <a:r>
              <a:rPr u="sng" dirty="0">
                <a:solidFill>
                  <a:srgbClr val="00B0F0"/>
                </a:solidFill>
              </a:rPr>
              <a:t>Projected Growth: </a:t>
            </a:r>
            <a:r>
              <a:rPr dirty="0"/>
              <a:t>Expanding to 1,000 clients in Year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3983AA-221B-E648-4B9B-B07BE87B1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715" y="6316303"/>
            <a:ext cx="2799471" cy="48440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1" y="224305"/>
            <a:ext cx="8229600" cy="1143000"/>
          </a:xfrm>
        </p:spPr>
        <p:txBody>
          <a:bodyPr/>
          <a:lstStyle/>
          <a:p>
            <a:r>
              <a:rPr dirty="0"/>
              <a:t>Timeline &amp; Milestones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5375"/>
            <a:ext cx="8229600" cy="4525963"/>
          </a:xfrm>
        </p:spPr>
        <p:txBody>
          <a:bodyPr/>
          <a:lstStyle/>
          <a:p>
            <a:r>
              <a:rPr dirty="0"/>
              <a:t>- </a:t>
            </a:r>
            <a:r>
              <a:rPr u="sng" dirty="0">
                <a:solidFill>
                  <a:srgbClr val="00B0F0"/>
                </a:solidFill>
              </a:rPr>
              <a:t>Phase 1(Months 1–6): </a:t>
            </a:r>
            <a:r>
              <a:rPr dirty="0"/>
              <a:t>Hardware &amp; software development</a:t>
            </a:r>
          </a:p>
          <a:p>
            <a:r>
              <a:rPr dirty="0"/>
              <a:t>- </a:t>
            </a:r>
            <a:r>
              <a:rPr u="sng" dirty="0">
                <a:solidFill>
                  <a:srgbClr val="00B0F0"/>
                </a:solidFill>
              </a:rPr>
              <a:t>Phase 2 (Months 7–12): </a:t>
            </a:r>
            <a:r>
              <a:rPr dirty="0"/>
              <a:t>Pilot testing on farms</a:t>
            </a:r>
            <a:r>
              <a:rPr lang="fr-FR" dirty="0"/>
              <a:t>, Benchmarks and </a:t>
            </a:r>
            <a:r>
              <a:rPr lang="fr-FR" dirty="0" err="1"/>
              <a:t>analytics</a:t>
            </a:r>
            <a:r>
              <a:rPr lang="fr-FR" dirty="0"/>
              <a:t>.</a:t>
            </a:r>
            <a:endParaRPr dirty="0"/>
          </a:p>
          <a:p>
            <a:r>
              <a:rPr dirty="0"/>
              <a:t>- </a:t>
            </a:r>
            <a:r>
              <a:rPr u="sng" dirty="0">
                <a:solidFill>
                  <a:srgbClr val="00B0F0"/>
                </a:solidFill>
              </a:rPr>
              <a:t>Phase 3 (Year 2): </a:t>
            </a:r>
            <a:r>
              <a:rPr dirty="0"/>
              <a:t>Market launch and scaling</a:t>
            </a:r>
            <a:endParaRPr lang="fr-FR" dirty="0"/>
          </a:p>
          <a:p>
            <a:pPr marL="0" indent="0">
              <a:buNone/>
            </a:pPr>
            <a:r>
              <a:rPr lang="fr-FR" i="1" u="sng" dirty="0"/>
              <a:t>Extra Time for </a:t>
            </a:r>
            <a:r>
              <a:rPr lang="fr-FR" i="1" u="sng" dirty="0" err="1"/>
              <a:t>Contract</a:t>
            </a:r>
            <a:r>
              <a:rPr lang="fr-FR" i="1" u="sng" dirty="0"/>
              <a:t> and </a:t>
            </a:r>
            <a:r>
              <a:rPr lang="fr-FR" i="1" u="sng" dirty="0" err="1"/>
              <a:t>contracts</a:t>
            </a:r>
            <a:r>
              <a:rPr lang="fr-FR" i="1" u="sng" dirty="0"/>
              <a:t> </a:t>
            </a:r>
            <a:r>
              <a:rPr lang="fr-FR" i="1" u="sng" dirty="0" err="1"/>
              <a:t>with</a:t>
            </a:r>
            <a:r>
              <a:rPr lang="fr-FR" i="1" u="sng" dirty="0"/>
              <a:t> </a:t>
            </a:r>
            <a:r>
              <a:rPr lang="fr-FR" i="1" u="sng" dirty="0" err="1"/>
              <a:t>legal</a:t>
            </a:r>
            <a:r>
              <a:rPr lang="fr-FR" i="1" u="sng" dirty="0"/>
              <a:t> practice </a:t>
            </a:r>
            <a:r>
              <a:rPr lang="fr-FR" i="1" u="sng" dirty="0" err="1"/>
              <a:t>from</a:t>
            </a:r>
            <a:r>
              <a:rPr lang="fr-FR" i="1" u="sng" dirty="0"/>
              <a:t> </a:t>
            </a:r>
            <a:r>
              <a:rPr lang="fr-FR" i="1" u="sng" dirty="0" err="1"/>
              <a:t>governements</a:t>
            </a:r>
            <a:endParaRPr lang="fr-FR" i="1" u="sng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C44C5B-C7D0-CB46-CA89-7A01066AB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007" y="-4479"/>
            <a:ext cx="1796017" cy="16005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9A7134-40FE-8D03-56AD-39CD9615E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837" y="6203853"/>
            <a:ext cx="3449350" cy="59685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Prototype Model &amp; Demo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Images of prototype models and real-world testing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EB7255-2500-5C40-21C6-3F4AEF108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98" y="2765403"/>
            <a:ext cx="3953802" cy="3953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0442155-E05B-B223-D4F0-B5DC97573075}"/>
              </a:ext>
            </a:extLst>
          </p:cNvPr>
          <p:cNvCxnSpPr>
            <a:cxnSpLocks/>
          </p:cNvCxnSpPr>
          <p:nvPr/>
        </p:nvCxnSpPr>
        <p:spPr>
          <a:xfrm flipV="1">
            <a:off x="4775412" y="4377623"/>
            <a:ext cx="1400126" cy="12622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223B0A6-7CCB-4F9F-74B5-67905E674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15" y="2214599"/>
            <a:ext cx="2607709" cy="3911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E5D95B-1D08-4A91-C6FD-792B6BAAD257}"/>
              </a:ext>
            </a:extLst>
          </p:cNvPr>
          <p:cNvSpPr txBox="1"/>
          <p:nvPr/>
        </p:nvSpPr>
        <p:spPr>
          <a:xfrm>
            <a:off x="5154051" y="59011"/>
            <a:ext cx="4656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u="sng" dirty="0" err="1"/>
              <a:t>Visit!https</a:t>
            </a:r>
            <a:r>
              <a:rPr lang="fr-FR" i="1" u="sng" dirty="0"/>
              <a:t>://lummat.sirraf.com/demo</a:t>
            </a:r>
            <a:r>
              <a:rPr lang="fr-FR" dirty="0"/>
              <a:t>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D36470-69FE-8F6A-6298-9D22ED3C4A6F}"/>
              </a:ext>
            </a:extLst>
          </p:cNvPr>
          <p:cNvSpPr txBox="1"/>
          <p:nvPr/>
        </p:nvSpPr>
        <p:spPr>
          <a:xfrm>
            <a:off x="4651735" y="2490417"/>
            <a:ext cx="12409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B0F0"/>
                </a:solidFill>
              </a:rPr>
              <a:t>WIFI</a:t>
            </a:r>
          </a:p>
          <a:p>
            <a:r>
              <a:rPr lang="fr-FR" b="1" dirty="0">
                <a:solidFill>
                  <a:srgbClr val="00B0F0"/>
                </a:solidFill>
              </a:rPr>
              <a:t>OR BLEUTHOOTH CONNECTION SUPPORT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8E49DB-6CCC-3777-3B67-442007244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715" y="6316303"/>
            <a:ext cx="2799471" cy="48440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172CC-4F07-6962-8B70-B99BF0729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1104"/>
            <a:ext cx="8229600" cy="1143000"/>
          </a:xfrm>
        </p:spPr>
        <p:txBody>
          <a:bodyPr/>
          <a:lstStyle/>
          <a:p>
            <a:r>
              <a:rPr lang="fr-FR" dirty="0" err="1"/>
              <a:t>Compenent</a:t>
            </a:r>
            <a:r>
              <a:rPr lang="fr-FR" dirty="0"/>
              <a:t>  </a:t>
            </a:r>
            <a:r>
              <a:rPr lang="fr-FR" dirty="0" err="1"/>
              <a:t>Demo</a:t>
            </a:r>
            <a:r>
              <a:rPr lang="fr-FR" dirty="0"/>
              <a:t> </a:t>
            </a:r>
            <a:r>
              <a:rPr lang="fr-FR" dirty="0" err="1"/>
              <a:t>ready</a:t>
            </a:r>
            <a:endParaRPr lang="fr-FR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C95751-40A2-8157-F535-E551D45311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79046" y="1417638"/>
            <a:ext cx="4751046" cy="4751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3BDDAA-9338-77A6-79B4-F852E82C3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972" y="1142376"/>
            <a:ext cx="3081717" cy="30817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25FC3F2-E34B-039C-6491-46018F526CD6}"/>
              </a:ext>
            </a:extLst>
          </p:cNvPr>
          <p:cNvCxnSpPr>
            <a:cxnSpLocks/>
          </p:cNvCxnSpPr>
          <p:nvPr/>
        </p:nvCxnSpPr>
        <p:spPr>
          <a:xfrm flipV="1">
            <a:off x="4025851" y="2968283"/>
            <a:ext cx="1868512" cy="576095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5A5037B-9D32-4491-60CC-4F969B790C7E}"/>
              </a:ext>
            </a:extLst>
          </p:cNvPr>
          <p:cNvSpPr txBox="1"/>
          <p:nvPr/>
        </p:nvSpPr>
        <p:spPr>
          <a:xfrm>
            <a:off x="4009292" y="1694490"/>
            <a:ext cx="2827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B0F0"/>
                </a:solidFill>
              </a:rPr>
              <a:t>READY SMART BVATTERY WITH OUR DEVICE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F80C58-C0E7-841B-D9EC-51D7DF48E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054" y="4144248"/>
            <a:ext cx="2484939" cy="24849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F240975-18DE-0458-CBCD-9F3CFF431553}"/>
              </a:ext>
            </a:extLst>
          </p:cNvPr>
          <p:cNvCxnSpPr>
            <a:cxnSpLocks/>
          </p:cNvCxnSpPr>
          <p:nvPr/>
        </p:nvCxnSpPr>
        <p:spPr>
          <a:xfrm>
            <a:off x="4025851" y="4540868"/>
            <a:ext cx="2394892" cy="123713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56919B9-CE6E-37FF-245A-7980CAC0F4EA}"/>
              </a:ext>
            </a:extLst>
          </p:cNvPr>
          <p:cNvSpPr txBox="1"/>
          <p:nvPr/>
        </p:nvSpPr>
        <p:spPr>
          <a:xfrm>
            <a:off x="4009292" y="4099584"/>
            <a:ext cx="2827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B0F0"/>
                </a:solidFill>
              </a:rPr>
              <a:t>PHEREMONES CARTGIES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387C9B-CF57-C0A0-F1A5-D457AA7974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9106" y="32317"/>
            <a:ext cx="2345788" cy="37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52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88DC1-456D-FCE7-3AA2-89447A564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60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Hardware </a:t>
            </a:r>
            <a:r>
              <a:rPr lang="fr-FR" i="1" u="sng" dirty="0">
                <a:solidFill>
                  <a:srgbClr val="00B0F0"/>
                </a:solidFill>
              </a:rPr>
              <a:t>3D</a:t>
            </a:r>
            <a:r>
              <a:rPr lang="fr-FR" dirty="0"/>
              <a:t> model </a:t>
            </a:r>
            <a:br>
              <a:rPr lang="fr-FR" dirty="0"/>
            </a:br>
            <a:r>
              <a:rPr lang="fr-FR" dirty="0"/>
              <a:t>(</a:t>
            </a:r>
            <a:r>
              <a:rPr lang="fr-FR" i="1" u="sng" dirty="0">
                <a:solidFill>
                  <a:srgbClr val="00B0F0"/>
                </a:solidFill>
              </a:rPr>
              <a:t>solide-</a:t>
            </a:r>
            <a:r>
              <a:rPr lang="fr-FR" i="1" u="sng" dirty="0" err="1">
                <a:solidFill>
                  <a:srgbClr val="00B0F0"/>
                </a:solidFill>
              </a:rPr>
              <a:t>works</a:t>
            </a:r>
            <a:r>
              <a:rPr lang="fr-FR" dirty="0"/>
              <a:t>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DA88757-59F2-BF7A-6A4D-D2853E8C3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7936" y="1305888"/>
            <a:ext cx="5889411" cy="47490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3FB5BA-8563-E223-B863-844271F4C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715" y="6316303"/>
            <a:ext cx="2799471" cy="48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39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688"/>
            <a:ext cx="8229600" cy="1143000"/>
          </a:xfrm>
        </p:spPr>
        <p:txBody>
          <a:bodyPr/>
          <a:lstStyle/>
          <a:p>
            <a:r>
              <a:rPr dirty="0"/>
              <a:t>Key Challenges &amp; Mitigation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2849"/>
            <a:ext cx="8229600" cy="4525963"/>
          </a:xfrm>
        </p:spPr>
        <p:txBody>
          <a:bodyPr/>
          <a:lstStyle/>
          <a:p>
            <a:r>
              <a:rPr dirty="0"/>
              <a:t>- </a:t>
            </a:r>
            <a:r>
              <a:rPr u="sng" dirty="0">
                <a:solidFill>
                  <a:srgbClr val="00B0F0"/>
                </a:solidFill>
              </a:rPr>
              <a:t>Challenge 1: </a:t>
            </a:r>
            <a:r>
              <a:rPr dirty="0"/>
              <a:t>Hardware optimization and scaling production</a:t>
            </a:r>
            <a:r>
              <a:rPr lang="fr-FR" dirty="0"/>
              <a:t>.</a:t>
            </a:r>
            <a:endParaRPr dirty="0"/>
          </a:p>
          <a:p>
            <a:r>
              <a:rPr dirty="0"/>
              <a:t>  - </a:t>
            </a:r>
            <a:r>
              <a:rPr u="sng" dirty="0">
                <a:solidFill>
                  <a:srgbClr val="00B0F0"/>
                </a:solidFill>
              </a:rPr>
              <a:t>Mitigation: </a:t>
            </a:r>
            <a:r>
              <a:rPr dirty="0"/>
              <a:t>Focus on cost-effective manufacturing and prototyping</a:t>
            </a:r>
            <a:r>
              <a:rPr lang="fr-FR" dirty="0"/>
              <a:t>.</a:t>
            </a:r>
            <a:endParaRPr dirty="0"/>
          </a:p>
          <a:p>
            <a:r>
              <a:rPr dirty="0"/>
              <a:t>- </a:t>
            </a:r>
            <a:r>
              <a:rPr u="sng" dirty="0">
                <a:solidFill>
                  <a:srgbClr val="00B0F0"/>
                </a:solidFill>
              </a:rPr>
              <a:t>Challenge 2: </a:t>
            </a:r>
            <a:r>
              <a:rPr dirty="0"/>
              <a:t>AI model accuracy in variable environments</a:t>
            </a:r>
            <a:r>
              <a:rPr lang="fr-FR" dirty="0"/>
              <a:t>.</a:t>
            </a:r>
            <a:endParaRPr dirty="0"/>
          </a:p>
          <a:p>
            <a:r>
              <a:rPr dirty="0"/>
              <a:t>  - </a:t>
            </a:r>
            <a:r>
              <a:rPr u="sng" dirty="0">
                <a:solidFill>
                  <a:srgbClr val="00B0F0"/>
                </a:solidFill>
              </a:rPr>
              <a:t>Mitigation: </a:t>
            </a:r>
            <a:r>
              <a:rPr dirty="0"/>
              <a:t>Extensive testing and model fine-tuning</a:t>
            </a:r>
            <a:r>
              <a:rPr lang="fr-FR" dirty="0"/>
              <a:t>.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37AF80-E73E-BC12-1C09-9EEF4040A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0888" y="210320"/>
            <a:ext cx="1116112" cy="1043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76B5B-09F6-A7BE-F075-DAE334D9B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715" y="6316303"/>
            <a:ext cx="2799471" cy="48440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Competitive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u="sng" dirty="0">
                <a:solidFill>
                  <a:srgbClr val="00B0F0"/>
                </a:solidFill>
              </a:rPr>
              <a:t>- Competitors: </a:t>
            </a:r>
            <a:r>
              <a:rPr dirty="0"/>
              <a:t>Basic electronic traps, manual systems, expensive pesticide-based methods</a:t>
            </a:r>
          </a:p>
          <a:p>
            <a:r>
              <a:rPr dirty="0"/>
              <a:t>- </a:t>
            </a:r>
            <a:r>
              <a:rPr u="sng" dirty="0">
                <a:solidFill>
                  <a:srgbClr val="00B0F0"/>
                </a:solidFill>
              </a:rPr>
              <a:t>STCHI Advantage: </a:t>
            </a:r>
            <a:r>
              <a:rPr dirty="0"/>
              <a:t>Real-time AI detection, solar-powered, scalable solution</a:t>
            </a:r>
            <a:endParaRPr lang="fr-FR" dirty="0"/>
          </a:p>
          <a:p>
            <a:r>
              <a:rPr lang="fr-FR" u="sng" dirty="0"/>
              <a:t>LIST OF COMPITITORS (2025)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3A3CF8-9646-E9D3-8567-3F39E4862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006" y="193676"/>
            <a:ext cx="1924050" cy="1114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668925-0E48-429A-F371-E8B909759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109" y="4544649"/>
            <a:ext cx="2287731" cy="69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99423C-4892-5AE8-313D-75495D540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731" y="4523470"/>
            <a:ext cx="3122648" cy="8998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F0B56C-21E9-AE14-B262-973C3C056C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3002" y="4201754"/>
            <a:ext cx="2398677" cy="12338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6240ED-954A-D931-00BD-592A2173BD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109" y="5673435"/>
            <a:ext cx="3560059" cy="691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BBFD0F-734A-F53C-F391-C8DD645A49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0295" y="6265185"/>
            <a:ext cx="3094891" cy="53552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7863"/>
            <a:ext cx="8229600" cy="1143000"/>
          </a:xfrm>
        </p:spPr>
        <p:txBody>
          <a:bodyPr/>
          <a:lstStyle/>
          <a:p>
            <a:r>
              <a:rPr dirty="0"/>
              <a:t>SWOT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244" y="1075673"/>
            <a:ext cx="8229600" cy="4969791"/>
          </a:xfrm>
        </p:spPr>
        <p:txBody>
          <a:bodyPr>
            <a:normAutofit fontScale="5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b="1" dirty="0">
                <a:solidFill>
                  <a:srgbClr val="00B0F0"/>
                </a:solidFill>
              </a:rPr>
              <a:t>Strengths:</a:t>
            </a:r>
          </a:p>
          <a:p>
            <a:endParaRPr dirty="0"/>
          </a:p>
          <a:p>
            <a:endParaRPr lang="fr-FR" dirty="0">
              <a:solidFill>
                <a:srgbClr val="00B0F0"/>
              </a:solidFill>
            </a:endParaRPr>
          </a:p>
          <a:p>
            <a:endParaRPr lang="fr-FR" dirty="0">
              <a:solidFill>
                <a:srgbClr val="00B0F0"/>
              </a:solidFill>
            </a:endParaRPr>
          </a:p>
          <a:p>
            <a:endParaRPr lang="fr-FR" dirty="0">
              <a:solidFill>
                <a:srgbClr val="00B0F0"/>
              </a:solidFill>
            </a:endParaRPr>
          </a:p>
          <a:p>
            <a:endParaRPr lang="fr-FR" dirty="0">
              <a:solidFill>
                <a:srgbClr val="00B0F0"/>
              </a:solidFill>
            </a:endParaRPr>
          </a:p>
          <a:p>
            <a:endParaRPr lang="fr-FR" dirty="0">
              <a:solidFill>
                <a:srgbClr val="00B0F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b="1" dirty="0">
                <a:solidFill>
                  <a:srgbClr val="00B0F0"/>
                </a:solidFill>
              </a:rPr>
              <a:t>Weaknesses:</a:t>
            </a:r>
            <a:endParaRPr lang="fr-FR" b="1" dirty="0">
              <a:solidFill>
                <a:srgbClr val="00B0F0"/>
              </a:solidFill>
            </a:endParaRPr>
          </a:p>
          <a:p>
            <a:endParaRPr dirty="0">
              <a:solidFill>
                <a:srgbClr val="00B0F0"/>
              </a:solidFill>
            </a:endParaRPr>
          </a:p>
          <a:p>
            <a:r>
              <a:rPr dirty="0"/>
              <a:t>- </a:t>
            </a:r>
            <a:endParaRPr lang="fr-FR" dirty="0"/>
          </a:p>
          <a:p>
            <a:endParaRPr lang="fr-FR" dirty="0">
              <a:solidFill>
                <a:srgbClr val="00B0F0"/>
              </a:solidFill>
            </a:endParaRPr>
          </a:p>
          <a:p>
            <a:endParaRPr lang="fr-FR" dirty="0">
              <a:solidFill>
                <a:srgbClr val="00B0F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b="1" dirty="0">
                <a:solidFill>
                  <a:srgbClr val="00B0F0"/>
                </a:solidFill>
              </a:rPr>
              <a:t>Opportunities:</a:t>
            </a:r>
          </a:p>
          <a:p>
            <a:r>
              <a:rPr dirty="0"/>
              <a:t>- </a:t>
            </a:r>
            <a:r>
              <a:rPr b="1" dirty="0"/>
              <a:t>Potential for global scaling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b="1" dirty="0">
                <a:solidFill>
                  <a:srgbClr val="00B0F0"/>
                </a:solidFill>
              </a:rPr>
              <a:t>Threats:</a:t>
            </a:r>
          </a:p>
          <a:p>
            <a:r>
              <a:rPr b="1" dirty="0"/>
              <a:t>- Traditional traps, supply chain issues</a:t>
            </a:r>
            <a:endParaRPr lang="fr-FR" b="1" dirty="0"/>
          </a:p>
          <a:p>
            <a:r>
              <a:rPr lang="fr-FR" sz="2100" i="1" u="sng" dirty="0"/>
              <a:t>Check SWOT ANALYSIS page 24</a:t>
            </a:r>
          </a:p>
          <a:p>
            <a:r>
              <a:rPr lang="fr-FR" sz="2100" i="1" u="sng" dirty="0" err="1"/>
              <a:t>Visit</a:t>
            </a:r>
            <a:r>
              <a:rPr lang="fr-FR" sz="2100" i="1" u="sng" dirty="0"/>
              <a:t> the </a:t>
            </a:r>
            <a:r>
              <a:rPr lang="fr-FR" sz="2100" i="1" u="sng" dirty="0" err="1"/>
              <a:t>link</a:t>
            </a:r>
            <a:r>
              <a:rPr lang="fr-FR" sz="2100" i="1" u="sng" dirty="0"/>
              <a:t> </a:t>
            </a:r>
          </a:p>
          <a:p>
            <a:pPr marL="0" indent="0">
              <a:buNone/>
            </a:pP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ECC817-5E07-C8EE-CAEB-E57DA781E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6216" y="3290500"/>
            <a:ext cx="1313337" cy="2475299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51780600-74F1-191D-3048-06EEA7ED3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866" y="1214445"/>
            <a:ext cx="859113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AI </a:t>
            </a:r>
            <a:r>
              <a:rPr kumimoji="0" lang="fr-FR" altLang="fr-FR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Integration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Uses machine </a:t>
            </a:r>
            <a:r>
              <a:rPr kumimoji="0" lang="fr-FR" altLang="fr-F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learning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or computer vision to </a:t>
            </a:r>
            <a:r>
              <a:rPr kumimoji="0" lang="fr-FR" altLang="fr-F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detect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and </a:t>
            </a:r>
            <a:r>
              <a:rPr kumimoji="0" lang="fr-FR" altLang="fr-F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classify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pests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automatically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Solar-</a:t>
            </a:r>
            <a:r>
              <a:rPr kumimoji="0" lang="fr-FR" altLang="fr-FR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Powered</a:t>
            </a: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Hardware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fr-FR" altLang="fr-F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Operates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independently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of </a:t>
            </a:r>
            <a:r>
              <a:rPr kumimoji="0" lang="fr-FR" altLang="fr-F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grid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power, </a:t>
            </a:r>
            <a:r>
              <a:rPr kumimoji="0" lang="fr-FR" altLang="fr-F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ideal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for </a:t>
            </a:r>
            <a:r>
              <a:rPr kumimoji="0" lang="fr-FR" altLang="fr-F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deployment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in </a:t>
            </a:r>
            <a:r>
              <a:rPr kumimoji="0" lang="fr-FR" altLang="fr-F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remote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or off-</a:t>
            </a:r>
            <a:r>
              <a:rPr kumimoji="0" lang="fr-FR" altLang="fr-F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grid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agricultural zones.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Offline </a:t>
            </a:r>
            <a:r>
              <a:rPr kumimoji="0" lang="fr-FR" altLang="fr-FR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Capabilities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Can </a:t>
            </a:r>
            <a:r>
              <a:rPr kumimoji="0" lang="fr-FR" altLang="fr-F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function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without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constant internet </a:t>
            </a:r>
            <a:r>
              <a:rPr kumimoji="0" lang="fr-FR" altLang="fr-F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connection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6D77EBC-1BB7-8EF5-B13E-7D443CF9C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89" y="3290501"/>
            <a:ext cx="771391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Early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Prototype Phase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Limited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field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validation and.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High Initial Setup </a:t>
            </a:r>
            <a:r>
              <a:rPr kumimoji="0" lang="fr-FR" altLang="fr-F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Cost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Compared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 basic non-AI traps,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Maintenance </a:t>
            </a:r>
            <a:r>
              <a:rPr kumimoji="0" lang="fr-FR" altLang="fr-F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Requirements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Camera traps and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sensors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may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need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periodic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A285A4-1423-C5C5-6A90-4C151D8BC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715" y="6316303"/>
            <a:ext cx="2799471" cy="48440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411B5-8100-424D-2E5D-0B1D71014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05" y="142875"/>
            <a:ext cx="8229600" cy="1143000"/>
          </a:xfrm>
        </p:spPr>
        <p:txBody>
          <a:bodyPr/>
          <a:lstStyle/>
          <a:p>
            <a:r>
              <a:rPr lang="fr-FR" dirty="0"/>
              <a:t>SMART FARM CONNECT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F2200A-F153-72A3-E7AC-C8E4F62B55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968" y="2501900"/>
            <a:ext cx="4757142" cy="3171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1D5923-0885-DBA9-6824-54B21D727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510" y="1417638"/>
            <a:ext cx="3243490" cy="4865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0EE5A6D-FF4F-C6BC-D054-DB16465521E1}"/>
              </a:ext>
            </a:extLst>
          </p:cNvPr>
          <p:cNvCxnSpPr>
            <a:cxnSpLocks/>
          </p:cNvCxnSpPr>
          <p:nvPr/>
        </p:nvCxnSpPr>
        <p:spPr>
          <a:xfrm flipV="1">
            <a:off x="4960710" y="2940050"/>
            <a:ext cx="1300390" cy="9779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FEBF8EC-186D-E917-6A11-7DFC32DA9262}"/>
              </a:ext>
            </a:extLst>
          </p:cNvPr>
          <p:cNvCxnSpPr>
            <a:cxnSpLocks/>
          </p:cNvCxnSpPr>
          <p:nvPr/>
        </p:nvCxnSpPr>
        <p:spPr>
          <a:xfrm flipV="1">
            <a:off x="2480539" y="2019300"/>
            <a:ext cx="0" cy="482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ABD2C002-2D7C-C1FB-A785-2E46D5C6B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385" y="1506528"/>
            <a:ext cx="2654116" cy="385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590C43-8E43-8789-B76B-7681DCA1B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299" y="6155928"/>
            <a:ext cx="2799471" cy="48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47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99E5D-C855-F84E-7820-16F7FEEC4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F48FA-B3D5-28A7-FD65-C751E3614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Project Overview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8F3B598-CDD9-C1E7-A56C-3372693286F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1331832"/>
            <a:ext cx="8335108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The </a:t>
            </a:r>
            <a:r>
              <a:rPr kumimoji="0" lang="fr-FR" altLang="fr-FR" sz="2500" b="0" i="1" u="sng" strike="noStrike" cap="none" normalizeH="0" baseline="0" dirty="0" err="1">
                <a:ln>
                  <a:noFill/>
                </a:ln>
                <a:solidFill>
                  <a:srgbClr val="00B0F0"/>
                </a:solidFill>
                <a:effectLst/>
              </a:rPr>
              <a:t>Lummat</a:t>
            </a:r>
            <a:r>
              <a:rPr kumimoji="0" lang="fr-FR" altLang="fr-FR" sz="2500" b="0" i="1" u="sng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</a:rPr>
              <a:t> AI </a:t>
            </a:r>
            <a:r>
              <a:rPr kumimoji="0" lang="fr-FR" altLang="fr-FR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project</a:t>
            </a: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uses AI to </a:t>
            </a:r>
            <a:r>
              <a:rPr kumimoji="0" lang="fr-FR" altLang="fr-FR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find</a:t>
            </a: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pests</a:t>
            </a: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and smart water control to </a:t>
            </a:r>
            <a:r>
              <a:rPr kumimoji="0" lang="fr-FR" altLang="fr-FR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make</a:t>
            </a: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farming</a:t>
            </a: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more efficient. </a:t>
            </a:r>
            <a:r>
              <a:rPr kumimoji="0" lang="fr-FR" altLang="fr-FR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that</a:t>
            </a: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connects</a:t>
            </a: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to </a:t>
            </a:r>
            <a:r>
              <a:rPr kumimoji="0" lang="fr-FR" altLang="fr-FR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solar-powered</a:t>
            </a: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hardware like </a:t>
            </a:r>
            <a:r>
              <a:rPr kumimoji="0" lang="fr-FR" altLang="fr-FR" sz="2500" b="0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 camera, AI </a:t>
            </a:r>
            <a:r>
              <a:rPr kumimoji="0" lang="fr-FR" altLang="fr-FR" sz="2500" b="0" i="1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algorithms</a:t>
            </a:r>
            <a:r>
              <a:rPr kumimoji="0" lang="fr-FR" altLang="fr-FR" sz="2500" b="0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and a </a:t>
            </a:r>
            <a:r>
              <a:rPr kumimoji="0" lang="fr-FR" altLang="fr-FR" sz="2500" b="0" i="1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battery</a:t>
            </a:r>
            <a:r>
              <a:rPr kumimoji="0" lang="fr-FR" altLang="fr-FR" sz="2500" b="0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management system</a:t>
            </a: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 It can </a:t>
            </a:r>
            <a:r>
              <a:rPr kumimoji="0" lang="fr-FR" altLang="fr-FR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find</a:t>
            </a: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pests</a:t>
            </a: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in real time, control irrigation </a:t>
            </a:r>
            <a:r>
              <a:rPr kumimoji="0" lang="fr-FR" altLang="fr-FR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based</a:t>
            </a: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on </a:t>
            </a:r>
            <a:r>
              <a:rPr kumimoji="0" lang="fr-FR" altLang="fr-FR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soil</a:t>
            </a: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moisture</a:t>
            </a: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and </a:t>
            </a:r>
            <a:r>
              <a:rPr kumimoji="0" lang="fr-FR" altLang="fr-FR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send</a:t>
            </a: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information to a mobile app </a:t>
            </a:r>
            <a:r>
              <a:rPr kumimoji="0" lang="fr-FR" altLang="fr-FR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so</a:t>
            </a: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you</a:t>
            </a: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can </a:t>
            </a:r>
            <a:r>
              <a:rPr kumimoji="0" lang="fr-FR" altLang="fr-FR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keep</a:t>
            </a: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an </a:t>
            </a:r>
            <a:r>
              <a:rPr kumimoji="0" lang="fr-FR" altLang="fr-FR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eye</a:t>
            </a: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on </a:t>
            </a:r>
            <a:r>
              <a:rPr kumimoji="0" lang="fr-FR" altLang="fr-FR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things</a:t>
            </a: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from</a:t>
            </a: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afar. The system </a:t>
            </a:r>
            <a:r>
              <a:rPr kumimoji="0" lang="fr-FR" altLang="fr-FR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gets</a:t>
            </a: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better</a:t>
            </a: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at </a:t>
            </a:r>
            <a:r>
              <a:rPr kumimoji="0" lang="fr-FR" altLang="fr-FR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finding</a:t>
            </a: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pests</a:t>
            </a: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and </a:t>
            </a:r>
            <a:r>
              <a:rPr kumimoji="0" lang="fr-FR" altLang="fr-FR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using</a:t>
            </a: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water more </a:t>
            </a:r>
            <a:r>
              <a:rPr kumimoji="0" lang="fr-FR" altLang="fr-FR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efficiently</a:t>
            </a: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all the time by </a:t>
            </a:r>
            <a:r>
              <a:rPr kumimoji="0" lang="fr-FR" altLang="fr-FR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using</a:t>
            </a: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machine </a:t>
            </a:r>
            <a:r>
              <a:rPr kumimoji="0" lang="fr-FR" altLang="fr-FR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learning</a:t>
            </a: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 The solution </a:t>
            </a:r>
            <a:r>
              <a:rPr kumimoji="0" lang="fr-FR" altLang="fr-FR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is</a:t>
            </a: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made for places </a:t>
            </a:r>
            <a:r>
              <a:rPr kumimoji="0" lang="fr-FR" altLang="fr-FR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that</a:t>
            </a: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aren't</a:t>
            </a: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connected</a:t>
            </a: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to the </a:t>
            </a:r>
            <a:r>
              <a:rPr kumimoji="0" lang="fr-FR" altLang="fr-FR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grid</a:t>
            </a: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 It </a:t>
            </a:r>
            <a:r>
              <a:rPr kumimoji="0" lang="fr-FR" altLang="fr-FR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provides</a:t>
            </a: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automated</a:t>
            </a: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eco-friendly, and </a:t>
            </a:r>
            <a:r>
              <a:rPr kumimoji="0" lang="fr-FR" altLang="fr-FR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battery</a:t>
            </a: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-efficient </a:t>
            </a:r>
            <a:r>
              <a:rPr kumimoji="0" lang="fr-FR" altLang="fr-FR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farming</a:t>
            </a: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management. </a:t>
            </a:r>
            <a:r>
              <a:rPr kumimoji="0" lang="fr-FR" altLang="fr-FR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Lummat's</a:t>
            </a: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main goals are to </a:t>
            </a:r>
            <a:r>
              <a:rPr kumimoji="0" lang="fr-FR" altLang="fr-FR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be</a:t>
            </a: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environmentally</a:t>
            </a: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friendly</a:t>
            </a:r>
            <a:r>
              <a:rPr lang="fr-FR" altLang="fr-FR" sz="2500" dirty="0"/>
              <a:t>.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200" i="1" u="sng" dirty="0"/>
              <a:t> </a:t>
            </a:r>
            <a:r>
              <a:rPr lang="fr-FR" altLang="fr-FR" sz="1200" i="1" u="sng" dirty="0" err="1"/>
              <a:t>Visit</a:t>
            </a:r>
            <a:r>
              <a:rPr lang="fr-FR" altLang="fr-FR" sz="1200" i="1" u="sng" dirty="0"/>
              <a:t> the </a:t>
            </a:r>
            <a:r>
              <a:rPr lang="fr-FR" altLang="fr-FR" sz="1200" i="1" u="sng" dirty="0" err="1"/>
              <a:t>link</a:t>
            </a:r>
            <a:r>
              <a:rPr lang="fr-FR" altLang="fr-FR" sz="1200" i="1" u="sng" dirty="0"/>
              <a:t> </a:t>
            </a:r>
            <a:r>
              <a:rPr lang="fr-FR" altLang="fr-FR" sz="1200" i="1" dirty="0">
                <a:solidFill>
                  <a:srgbClr val="00B0F0"/>
                </a:solidFill>
              </a:rPr>
              <a:t>! https://blog.inttect.org/blog/lumman-revolutionizing-agriculture-with-ai-powered-insect-detection-project</a:t>
            </a:r>
            <a:endParaRPr kumimoji="0" lang="fr-FR" altLang="fr-FR" sz="1200" b="0" i="1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</a:endParaRPr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14B78D70-F13A-5788-9526-9FEB72BF9C4A}"/>
              </a:ext>
            </a:extLst>
          </p:cNvPr>
          <p:cNvSpPr/>
          <p:nvPr/>
        </p:nvSpPr>
        <p:spPr>
          <a:xfrm>
            <a:off x="7723165" y="246104"/>
            <a:ext cx="1069143" cy="752702"/>
          </a:xfrm>
          <a:custGeom>
            <a:avLst/>
            <a:gdLst/>
            <a:ahLst/>
            <a:cxnLst/>
            <a:rect l="l" t="t" r="r" b="b"/>
            <a:pathLst>
              <a:path w="3007230" h="1880886">
                <a:moveTo>
                  <a:pt x="0" y="0"/>
                </a:moveTo>
                <a:lnTo>
                  <a:pt x="3007230" y="0"/>
                </a:lnTo>
                <a:lnTo>
                  <a:pt x="3007230" y="1880886"/>
                </a:lnTo>
                <a:lnTo>
                  <a:pt x="0" y="1880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748B07-3193-C7DB-92CF-23994F7A6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1" y="6260317"/>
            <a:ext cx="3123026" cy="54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26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DC814-589B-0719-CAB2-27BF9AE33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59" y="266435"/>
            <a:ext cx="8229600" cy="1143000"/>
          </a:xfrm>
        </p:spPr>
        <p:txBody>
          <a:bodyPr/>
          <a:lstStyle/>
          <a:p>
            <a:r>
              <a:rPr lang="fr-FR" dirty="0"/>
              <a:t>Our </a:t>
            </a:r>
            <a:r>
              <a:rPr lang="fr-FR" dirty="0" err="1"/>
              <a:t>company</a:t>
            </a:r>
            <a:r>
              <a:rPr lang="fr-FR" dirty="0"/>
              <a:t> </a:t>
            </a:r>
            <a:r>
              <a:rPr lang="fr-FR" dirty="0" err="1"/>
              <a:t>require</a:t>
            </a:r>
            <a:r>
              <a:rPr lang="fr-FR" dirty="0"/>
              <a:t> 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5EA8717-5D83-CA49-0FA1-747B89E66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8593"/>
            <a:ext cx="9895914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8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1. </a:t>
            </a:r>
            <a:r>
              <a:rPr kumimoji="0" lang="fr-FR" altLang="fr-FR" b="1" i="0" u="none" strike="noStrike" cap="none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Technical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b="1" i="0" u="none" strike="noStrike" cap="none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Resource</a:t>
            </a:r>
            <a:r>
              <a:rPr kumimoji="0" lang="fr-FR" altLang="fr-FR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</a:t>
            </a:r>
            <a:endParaRPr kumimoji="0" lang="fr-FR" altLang="fr-FR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Hardware </a:t>
            </a:r>
            <a:r>
              <a:rPr kumimoji="0" lang="fr-FR" altLang="fr-FR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Engineers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To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refine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the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physical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design of the smart trap,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improve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durability</a:t>
            </a:r>
            <a:endParaRPr lang="fr-FR" altLang="fr-FR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AI/ML </a:t>
            </a:r>
            <a:r>
              <a:rPr kumimoji="0" lang="fr-FR" altLang="fr-F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Developers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To train and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optimize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pest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detection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models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anomaly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detection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Embedded </a:t>
            </a:r>
            <a:r>
              <a:rPr kumimoji="0" lang="fr-FR" altLang="fr-F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Systems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Developers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For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firmware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development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and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device-level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optimization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IoT/Backend </a:t>
            </a:r>
            <a:r>
              <a:rPr kumimoji="0" lang="fr-FR" altLang="fr-F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Engineers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To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scale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cloud infrastructure,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device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data ingestion, and real-time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dashboards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3C46A0F-F431-49CF-AB7E-361AD5F5F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93006"/>
            <a:ext cx="833773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b="1" dirty="0">
                <a:solidFill>
                  <a:srgbClr val="00B0F0"/>
                </a:solidFill>
                <a:latin typeface="Arial" panose="020B0604020202020204" pitchFamily="34" charset="0"/>
              </a:rPr>
              <a:t>3.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Financial Support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Seed</a:t>
            </a:r>
            <a:r>
              <a:rPr kumimoji="0" lang="fr-FR" altLang="fr-FR" sz="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sz="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Funding</a:t>
            </a:r>
            <a:r>
              <a:rPr kumimoji="0" lang="fr-FR" altLang="fr-FR" sz="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or Grants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For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scaling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prototype to commercial production.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Operational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Budget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To support salaries,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field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testing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manufacturing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and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logistics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Funding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for Certifications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Including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CE/FCC marks, agricultural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device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certifications,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or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environmental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compliance.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7D07A3A-07C1-EA67-531F-BBD0E35B6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87706"/>
            <a:ext cx="1049165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b="1" dirty="0">
                <a:solidFill>
                  <a:srgbClr val="00B0F0"/>
                </a:solidFill>
                <a:latin typeface="Arial" panose="020B0604020202020204" pitchFamily="34" charset="0"/>
              </a:rPr>
              <a:t>4-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b="1" i="0" u="none" strike="noStrike" cap="none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Manufacturing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 &amp; </a:t>
            </a:r>
            <a:r>
              <a:rPr kumimoji="0" lang="fr-FR" altLang="fr-FR" b="1" i="0" u="none" strike="noStrike" cap="none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Supply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 Chain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Production </a:t>
            </a:r>
            <a:r>
              <a:rPr kumimoji="0" lang="fr-FR" altLang="fr-FR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Partners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For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manufacturing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trap enclosures,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solar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modules,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sensors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and AI chips at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scale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Component </a:t>
            </a:r>
            <a:r>
              <a:rPr kumimoji="0" lang="fr-FR" altLang="fr-FR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Suppliers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Stable and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affordable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access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to cameras,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microcontrollers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batteries, and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solar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panels.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Logistics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Network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To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distribute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install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and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maintain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smart traps in rural or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widespread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areas.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2B20BF1E-F445-85B5-2EFE-0736FCA07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08275"/>
            <a:ext cx="797846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b="1" dirty="0">
                <a:solidFill>
                  <a:srgbClr val="00B0F0"/>
                </a:solidFill>
                <a:latin typeface="Arial" panose="020B0604020202020204" pitchFamily="34" charset="0"/>
              </a:rPr>
              <a:t>2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. </a:t>
            </a:r>
            <a:r>
              <a:rPr kumimoji="0" lang="fr-FR" altLang="fr-FR" b="1" i="0" u="none" strike="noStrike" cap="none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Market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 Access &amp; Partnerships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Pilot </a:t>
            </a:r>
            <a:r>
              <a:rPr kumimoji="0" lang="fr-FR" altLang="fr-FR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Projects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With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farms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cooperatives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NGOs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or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environmental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agencies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to test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and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validate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the solution.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Government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or NGO </a:t>
            </a:r>
            <a:r>
              <a:rPr kumimoji="0" lang="fr-FR" altLang="fr-FR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Partners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For large-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scale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rural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deployments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subsidies,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or data-sharing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agreements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E6FFFF-C121-A217-9BC4-E575BCCF9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6354" y="120064"/>
            <a:ext cx="1042987" cy="1147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B9C8F4-D1C8-BEFC-833B-657314649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77" y="120064"/>
            <a:ext cx="2799471" cy="48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24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Revenue Model and Projections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0802"/>
            <a:ext cx="8229600" cy="4525963"/>
          </a:xfrm>
        </p:spPr>
        <p:txBody>
          <a:bodyPr/>
          <a:lstStyle/>
          <a:p>
            <a:r>
              <a:rPr dirty="0"/>
              <a:t>- </a:t>
            </a:r>
            <a:r>
              <a:rPr b="1" dirty="0">
                <a:solidFill>
                  <a:srgbClr val="00B0F0"/>
                </a:solidFill>
              </a:rPr>
              <a:t>Revenue Streams: </a:t>
            </a:r>
            <a:r>
              <a:rPr dirty="0"/>
              <a:t>Hardware, subscriptions, partnerships</a:t>
            </a:r>
            <a:r>
              <a:rPr lang="fr-FR" dirty="0"/>
              <a:t>.</a:t>
            </a:r>
            <a:endParaRPr dirty="0"/>
          </a:p>
          <a:p>
            <a:r>
              <a:rPr dirty="0"/>
              <a:t>- </a:t>
            </a:r>
            <a:r>
              <a:rPr b="1" dirty="0">
                <a:solidFill>
                  <a:srgbClr val="00B0F0"/>
                </a:solidFill>
              </a:rPr>
              <a:t>Projected Year 1 Revenue: </a:t>
            </a:r>
            <a:r>
              <a:rPr lang="fr-FR" dirty="0"/>
              <a:t>2</a:t>
            </a:r>
            <a:r>
              <a:rPr dirty="0"/>
              <a:t>,000,000</a:t>
            </a:r>
            <a:r>
              <a:rPr lang="fr-FR" dirty="0"/>
              <a:t>DZD</a:t>
            </a:r>
            <a:r>
              <a:rPr dirty="0"/>
              <a:t> to 3,000,000</a:t>
            </a:r>
            <a:r>
              <a:rPr lang="fr-FR" dirty="0"/>
              <a:t>DZD</a:t>
            </a:r>
            <a:endParaRPr dirty="0"/>
          </a:p>
          <a:p>
            <a:r>
              <a:rPr dirty="0"/>
              <a:t>- </a:t>
            </a:r>
            <a:r>
              <a:rPr b="1" dirty="0">
                <a:solidFill>
                  <a:srgbClr val="00B0F0"/>
                </a:solidFill>
              </a:rPr>
              <a:t>Target Clients Year 1: </a:t>
            </a:r>
            <a:r>
              <a:rPr i="1" u="sng" dirty="0"/>
              <a:t>100</a:t>
            </a:r>
            <a:r>
              <a:rPr dirty="0"/>
              <a:t> farmers or </a:t>
            </a:r>
            <a:r>
              <a:rPr lang="fr-FR" dirty="0"/>
              <a:t>C</a:t>
            </a:r>
            <a:r>
              <a:rPr dirty="0"/>
              <a:t>operatives</a:t>
            </a:r>
            <a:r>
              <a:rPr lang="fr-FR" dirty="0"/>
              <a:t>.</a:t>
            </a:r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AF6ECB-F8B1-7B7F-FB93-33EED5F62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327" y="4216400"/>
            <a:ext cx="1492473" cy="16303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6B6754-41FF-8EDD-B7F5-32663DF41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677" y="6189785"/>
            <a:ext cx="3530646" cy="61092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6A2DC-D205-1892-08AF-E9AE39D2B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BMC LUMMAT AI PROJECT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10131A-3591-1A5A-8AD4-8581A3A71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933" y="6108701"/>
            <a:ext cx="3999254" cy="6920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2007D3-5E92-7AB7-0492-C70C498D7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01854"/>
            <a:ext cx="8686800" cy="47884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97687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D407B-3CD1-7618-AF8E-C947F2015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SWOT ANALYSIS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02DEA4-F1D6-2912-109D-070F7E918A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5236" y="1263215"/>
            <a:ext cx="7093528" cy="5320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C98C37-4002-7FD3-CA51-B65F93146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09" y="15397"/>
            <a:ext cx="2996418" cy="51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3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BA1EB-2EE7-D79E-E615-866F6CDD0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6746"/>
            <a:ext cx="8229600" cy="1143000"/>
          </a:xfrm>
        </p:spPr>
        <p:txBody>
          <a:bodyPr/>
          <a:lstStyle/>
          <a:p>
            <a:r>
              <a:rPr lang="fr-FR" dirty="0"/>
              <a:t>LINKS AND CONTACT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668A1-109E-8CE5-E19D-72FB4B766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LINKEDIN FULL STARTUP :</a:t>
            </a:r>
            <a:r>
              <a:rPr lang="fr-FR" u="sng" dirty="0">
                <a:solidFill>
                  <a:srgbClr val="00B0F0"/>
                </a:solidFill>
              </a:rPr>
              <a:t>https://www.linkedin.com/company/lummatai</a:t>
            </a:r>
          </a:p>
          <a:p>
            <a:r>
              <a:rPr lang="fr-FR" dirty="0">
                <a:solidFill>
                  <a:srgbClr val="FF0000"/>
                </a:solidFill>
              </a:rPr>
              <a:t>FOUNDER</a:t>
            </a:r>
            <a:r>
              <a:rPr lang="fr-FR" dirty="0"/>
              <a:t> </a:t>
            </a:r>
            <a:r>
              <a:rPr lang="fr-FR" dirty="0" err="1"/>
              <a:t>LINKEDIN:</a:t>
            </a:r>
            <a:r>
              <a:rPr lang="fr-FR" u="sng" dirty="0" err="1">
                <a:solidFill>
                  <a:srgbClr val="00B0F0"/>
                </a:solidFill>
              </a:rPr>
              <a:t>https</a:t>
            </a:r>
            <a:r>
              <a:rPr lang="fr-FR" u="sng" dirty="0">
                <a:solidFill>
                  <a:srgbClr val="00B0F0"/>
                </a:solidFill>
              </a:rPr>
              <a:t>://www.linkedin.com/in/ibrahim-mohammed-fr/</a:t>
            </a:r>
          </a:p>
          <a:p>
            <a:r>
              <a:rPr lang="fr-FR" dirty="0">
                <a:solidFill>
                  <a:srgbClr val="FF0000"/>
                </a:solidFill>
              </a:rPr>
              <a:t>TEAM :</a:t>
            </a:r>
            <a:r>
              <a:rPr lang="fr-FR" dirty="0"/>
              <a:t>BELHACHEMIA MOHAMMED IBRAHIM</a:t>
            </a:r>
          </a:p>
          <a:p>
            <a:r>
              <a:rPr lang="fr-FR" dirty="0" err="1"/>
              <a:t>MAIL:mail@inttect.org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Or </a:t>
            </a:r>
            <a:r>
              <a:rPr lang="fr-FR" dirty="0" err="1"/>
              <a:t>visit</a:t>
            </a:r>
            <a:r>
              <a:rPr lang="fr-FR" dirty="0"/>
              <a:t> </a:t>
            </a:r>
            <a:r>
              <a:rPr lang="fr-FR" i="1" u="sng" dirty="0">
                <a:solidFill>
                  <a:srgbClr val="00B0F0"/>
                </a:solidFill>
              </a:rPr>
              <a:t>https://blog.inttect.org/contact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1127B2-CECF-EB00-2364-72A0DBC39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281" y="6281098"/>
            <a:ext cx="3334042" cy="57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75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Project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674" y="1482352"/>
            <a:ext cx="8229600" cy="4525963"/>
          </a:xfrm>
        </p:spPr>
        <p:txBody>
          <a:bodyPr/>
          <a:lstStyle/>
          <a:p>
            <a:r>
              <a:rPr dirty="0"/>
              <a:t>- </a:t>
            </a:r>
            <a:r>
              <a:rPr dirty="0">
                <a:solidFill>
                  <a:srgbClr val="00B0F0"/>
                </a:solidFill>
              </a:rPr>
              <a:t>Project Name: </a:t>
            </a:r>
            <a:r>
              <a:rPr lang="fr-FR" i="1" u="sng" dirty="0" err="1"/>
              <a:t>LummatAI</a:t>
            </a:r>
            <a:r>
              <a:rPr dirty="0"/>
              <a:t> - Smart Traps for Controlling Harmful Insects</a:t>
            </a:r>
          </a:p>
          <a:p>
            <a:r>
              <a:rPr dirty="0"/>
              <a:t>- </a:t>
            </a:r>
            <a:r>
              <a:rPr dirty="0">
                <a:solidFill>
                  <a:srgbClr val="00B0F0"/>
                </a:solidFill>
              </a:rPr>
              <a:t>Technology:</a:t>
            </a:r>
            <a:r>
              <a:rPr lang="fr-FR" dirty="0">
                <a:solidFill>
                  <a:srgbClr val="00B0F0"/>
                </a:solidFill>
              </a:rPr>
              <a:t> </a:t>
            </a:r>
            <a:r>
              <a:rPr dirty="0"/>
              <a:t>AI-powered traps that use pheromones, cameras, and AI to detect pests</a:t>
            </a:r>
          </a:p>
          <a:p>
            <a:r>
              <a:rPr dirty="0"/>
              <a:t>- </a:t>
            </a:r>
            <a:r>
              <a:rPr dirty="0">
                <a:solidFill>
                  <a:srgbClr val="00B0F0"/>
                </a:solidFill>
              </a:rPr>
              <a:t>Target Audience</a:t>
            </a:r>
            <a:r>
              <a:rPr lang="fr-FR" dirty="0">
                <a:solidFill>
                  <a:srgbClr val="00B0F0"/>
                </a:solidFill>
              </a:rPr>
              <a:t>:</a:t>
            </a:r>
            <a:r>
              <a:rPr dirty="0">
                <a:solidFill>
                  <a:srgbClr val="00B0F0"/>
                </a:solidFill>
              </a:rPr>
              <a:t> </a:t>
            </a:r>
            <a:r>
              <a:rPr dirty="0"/>
              <a:t>Farmers, agricultural cooperatives, government agencies, NGOs</a:t>
            </a:r>
            <a:r>
              <a:rPr lang="fr-FR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i="1" u="sng" dirty="0"/>
              <a:t>B2C and B2B.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u="sng" dirty="0" err="1"/>
              <a:t>Intellectual</a:t>
            </a:r>
            <a:r>
              <a:rPr lang="fr-FR" u="sng" dirty="0"/>
              <a:t> </a:t>
            </a:r>
            <a:r>
              <a:rPr lang="fr-FR" u="sng" dirty="0" err="1"/>
              <a:t>Property</a:t>
            </a:r>
            <a:r>
              <a:rPr lang="fr-FR" u="sng" dirty="0"/>
              <a:t> (IP) </a:t>
            </a:r>
            <a:r>
              <a:rPr lang="fr-FR" u="sng" dirty="0" err="1"/>
              <a:t>Status:</a:t>
            </a:r>
            <a:r>
              <a:rPr lang="fr-FR" b="1" dirty="0" err="1"/>
              <a:t>No</a:t>
            </a:r>
            <a:endParaRPr lang="fr-FR" dirty="0"/>
          </a:p>
          <a:p>
            <a:pPr>
              <a:buFont typeface="Wingdings" panose="05000000000000000000" pitchFamily="2" charset="2"/>
              <a:buChar char="Ø"/>
            </a:pPr>
            <a:endParaRPr i="1" u="sng" dirty="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AD577605-D467-546C-8423-6F6AA7617984}"/>
              </a:ext>
            </a:extLst>
          </p:cNvPr>
          <p:cNvSpPr/>
          <p:nvPr/>
        </p:nvSpPr>
        <p:spPr>
          <a:xfrm>
            <a:off x="7906043" y="246104"/>
            <a:ext cx="1069143" cy="752702"/>
          </a:xfrm>
          <a:custGeom>
            <a:avLst/>
            <a:gdLst/>
            <a:ahLst/>
            <a:cxnLst/>
            <a:rect l="l" t="t" r="r" b="b"/>
            <a:pathLst>
              <a:path w="3007230" h="1880886">
                <a:moveTo>
                  <a:pt x="0" y="0"/>
                </a:moveTo>
                <a:lnTo>
                  <a:pt x="3007230" y="0"/>
                </a:lnTo>
                <a:lnTo>
                  <a:pt x="3007230" y="1880886"/>
                </a:lnTo>
                <a:lnTo>
                  <a:pt x="0" y="1880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B8B0B8-42B3-C65C-FE8C-BFE717C81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715" y="6316303"/>
            <a:ext cx="2799471" cy="48440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A3ABB-1BF1-CA33-B03F-BAC9E5335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" y="-67563"/>
            <a:ext cx="8229600" cy="1143000"/>
          </a:xfrm>
        </p:spPr>
        <p:txBody>
          <a:bodyPr/>
          <a:lstStyle/>
          <a:p>
            <a:r>
              <a:rPr lang="fr-FR" dirty="0"/>
              <a:t>Team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6CC85-5D1F-F898-5C99-131796B4B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700" y="935728"/>
            <a:ext cx="9056565" cy="4968090"/>
          </a:xfrm>
        </p:spPr>
        <p:txBody>
          <a:bodyPr>
            <a:normAutofit fontScale="25000" lnSpcReduction="20000"/>
          </a:bodyPr>
          <a:lstStyle/>
          <a:p>
            <a:r>
              <a:rPr lang="fr-FR" sz="9600" b="1" dirty="0">
                <a:solidFill>
                  <a:srgbClr val="00B0F0"/>
                </a:solidFill>
              </a:rPr>
              <a:t>Name:</a:t>
            </a:r>
            <a:r>
              <a:rPr lang="fr-FR" sz="9600" dirty="0">
                <a:solidFill>
                  <a:srgbClr val="00B0F0"/>
                </a:solidFill>
              </a:rPr>
              <a:t> </a:t>
            </a:r>
            <a:r>
              <a:rPr lang="fr-FR" sz="9600" dirty="0"/>
              <a:t>Belhachemia Mohammed Ibrahim</a:t>
            </a:r>
            <a:br>
              <a:rPr lang="fr-FR" sz="9600" dirty="0"/>
            </a:br>
            <a:r>
              <a:rPr lang="fr-FR" sz="9600" b="1" dirty="0" err="1">
                <a:solidFill>
                  <a:srgbClr val="00B0F0"/>
                </a:solidFill>
              </a:rPr>
              <a:t>Role</a:t>
            </a:r>
            <a:r>
              <a:rPr lang="fr-FR" sz="9600" b="1" dirty="0">
                <a:solidFill>
                  <a:srgbClr val="00B0F0"/>
                </a:solidFill>
              </a:rPr>
              <a:t>:</a:t>
            </a:r>
            <a:r>
              <a:rPr lang="fr-FR" sz="9600" dirty="0">
                <a:solidFill>
                  <a:srgbClr val="00B0F0"/>
                </a:solidFill>
              </a:rPr>
              <a:t> </a:t>
            </a:r>
            <a:r>
              <a:rPr lang="fr-FR" sz="9600" dirty="0" err="1"/>
              <a:t>Founder</a:t>
            </a:r>
            <a:r>
              <a:rPr lang="fr-FR" sz="9600" dirty="0"/>
              <a:t> &amp; </a:t>
            </a:r>
            <a:r>
              <a:rPr lang="fr-FR" sz="9600" dirty="0" err="1"/>
              <a:t>Technical</a:t>
            </a:r>
            <a:r>
              <a:rPr lang="fr-FR" sz="9600" dirty="0"/>
              <a:t> Project Lead</a:t>
            </a:r>
            <a:br>
              <a:rPr lang="fr-FR" sz="9600" dirty="0"/>
            </a:br>
            <a:r>
              <a:rPr lang="fr-FR" sz="9600" b="1" dirty="0">
                <a:solidFill>
                  <a:srgbClr val="00B0F0"/>
                </a:solidFill>
              </a:rPr>
              <a:t>LinkedIn</a:t>
            </a:r>
            <a:r>
              <a:rPr lang="fr-FR" sz="9600" b="1" dirty="0"/>
              <a:t>:</a:t>
            </a:r>
            <a:r>
              <a:rPr lang="fr-FR" sz="9600" dirty="0"/>
              <a:t> </a:t>
            </a:r>
            <a:r>
              <a:rPr lang="fr-FR" sz="9600" dirty="0">
                <a:hlinkClick r:id="rId2"/>
              </a:rPr>
              <a:t>linkedin.com/in/ibrahim-</a:t>
            </a:r>
            <a:r>
              <a:rPr lang="fr-FR" sz="9600" dirty="0" err="1">
                <a:hlinkClick r:id="rId2"/>
              </a:rPr>
              <a:t>mohammed</a:t>
            </a:r>
            <a:r>
              <a:rPr lang="fr-FR" sz="9600" dirty="0">
                <a:hlinkClick r:id="rId2"/>
              </a:rPr>
              <a:t>-</a:t>
            </a:r>
            <a:r>
              <a:rPr lang="fr-FR" sz="9600" dirty="0" err="1">
                <a:hlinkClick r:id="rId2"/>
              </a:rPr>
              <a:t>fr</a:t>
            </a:r>
            <a:endParaRPr lang="fr-FR" sz="9600" dirty="0"/>
          </a:p>
          <a:p>
            <a:r>
              <a:rPr lang="en-US" sz="9600" b="1" u="sng" dirty="0">
                <a:solidFill>
                  <a:srgbClr val="00B0F0"/>
                </a:solidFill>
              </a:rPr>
              <a:t>Main Responsibilities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600" b="1" dirty="0">
                <a:solidFill>
                  <a:srgbClr val="00B0F0"/>
                </a:solidFill>
              </a:rPr>
              <a:t>Project Leadership:</a:t>
            </a:r>
            <a:r>
              <a:rPr lang="en-US" sz="9600" dirty="0">
                <a:solidFill>
                  <a:srgbClr val="00B0F0"/>
                </a:solidFill>
              </a:rPr>
              <a:t> </a:t>
            </a:r>
            <a:r>
              <a:rPr lang="en-US" sz="9600" dirty="0"/>
              <a:t>Oversees the entire innovation process from concept to prototype and market strategy.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600" b="1" dirty="0">
                <a:solidFill>
                  <a:srgbClr val="00B0F0"/>
                </a:solidFill>
              </a:rPr>
              <a:t>AI Integration:</a:t>
            </a:r>
            <a:r>
              <a:rPr lang="en-US" sz="9600" dirty="0">
                <a:solidFill>
                  <a:srgbClr val="00B0F0"/>
                </a:solidFill>
              </a:rPr>
              <a:t> </a:t>
            </a:r>
            <a:r>
              <a:rPr lang="en-US" sz="9600" dirty="0"/>
              <a:t>Selects and integrates AI models into software and hardware platforms for intelligent pest detection and prescription analysis.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600" b="1" dirty="0">
                <a:solidFill>
                  <a:srgbClr val="00B0F0"/>
                </a:solidFill>
              </a:rPr>
              <a:t>Hardware Prototyping:</a:t>
            </a:r>
            <a:r>
              <a:rPr lang="en-US" sz="9600" dirty="0">
                <a:solidFill>
                  <a:srgbClr val="00B0F0"/>
                </a:solidFill>
              </a:rPr>
              <a:t> </a:t>
            </a:r>
            <a:r>
              <a:rPr lang="en-US" sz="9600" dirty="0"/>
              <a:t>Designs the system architecture, including the embedded edge devices (smart traps, AI-powered wearables, etc.).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600" b="1" dirty="0">
                <a:solidFill>
                  <a:srgbClr val="00B0F0"/>
                </a:solidFill>
              </a:rPr>
              <a:t>Software Architecture:</a:t>
            </a:r>
            <a:r>
              <a:rPr lang="en-US" sz="9600" dirty="0">
                <a:solidFill>
                  <a:srgbClr val="00B0F0"/>
                </a:solidFill>
              </a:rPr>
              <a:t> </a:t>
            </a:r>
            <a:r>
              <a:rPr lang="en-US" sz="9600" dirty="0"/>
              <a:t>Leads backend and frontend development for mobile/web platforms; ensures a scalable and secure system.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600" b="1" dirty="0">
                <a:solidFill>
                  <a:srgbClr val="00B0F0"/>
                </a:solidFill>
              </a:rPr>
              <a:t>UX/UI Design:</a:t>
            </a:r>
            <a:r>
              <a:rPr lang="en-US" sz="9600" dirty="0">
                <a:solidFill>
                  <a:srgbClr val="00B0F0"/>
                </a:solidFill>
              </a:rPr>
              <a:t> </a:t>
            </a:r>
            <a:r>
              <a:rPr lang="en-US" sz="9600" dirty="0"/>
              <a:t>Creates inclusive and accessible interfaces tailored to low-literacy users and non-digital populations.</a:t>
            </a:r>
          </a:p>
          <a:p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D4C0EF-2E3C-0E87-D74C-F276F2CEA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941" y="0"/>
            <a:ext cx="1336359" cy="148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7F1E49-27DC-AA3A-965A-65888601D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715" y="6316303"/>
            <a:ext cx="2799471" cy="48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18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165"/>
            <a:ext cx="8229600" cy="1143000"/>
          </a:xfrm>
        </p:spPr>
        <p:txBody>
          <a:bodyPr/>
          <a:lstStyle/>
          <a:p>
            <a:r>
              <a:rPr dirty="0"/>
              <a:t>Problem Statement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522" y="970079"/>
            <a:ext cx="9024425" cy="3675184"/>
          </a:xfrm>
        </p:spPr>
        <p:txBody>
          <a:bodyPr>
            <a:normAutofit fontScale="92500"/>
          </a:bodyPr>
          <a:lstStyle/>
          <a:p>
            <a:r>
              <a:rPr dirty="0"/>
              <a:t>- </a:t>
            </a:r>
            <a:r>
              <a:rPr b="1" dirty="0">
                <a:solidFill>
                  <a:srgbClr val="00B0F0"/>
                </a:solidFill>
              </a:rPr>
              <a:t>Farmers lack early </a:t>
            </a:r>
            <a:r>
              <a:rPr dirty="0"/>
              <a:t>and accurate pest detection tools.</a:t>
            </a:r>
          </a:p>
          <a:p>
            <a:r>
              <a:rPr dirty="0"/>
              <a:t>- </a:t>
            </a:r>
            <a:r>
              <a:rPr b="1" dirty="0">
                <a:solidFill>
                  <a:srgbClr val="00B0F0"/>
                </a:solidFill>
              </a:rPr>
              <a:t>Manual monitoring </a:t>
            </a:r>
            <a:r>
              <a:rPr dirty="0"/>
              <a:t>is time-consuming and error-prone.</a:t>
            </a:r>
          </a:p>
          <a:p>
            <a:r>
              <a:rPr dirty="0"/>
              <a:t>- </a:t>
            </a:r>
            <a:r>
              <a:rPr b="1" dirty="0">
                <a:solidFill>
                  <a:srgbClr val="00B0F0"/>
                </a:solidFill>
              </a:rPr>
              <a:t>Overuse of pesticides </a:t>
            </a:r>
            <a:r>
              <a:rPr dirty="0"/>
              <a:t>causes environmental damage and increased costs.</a:t>
            </a:r>
          </a:p>
          <a:p>
            <a:r>
              <a:rPr dirty="0"/>
              <a:t>- </a:t>
            </a:r>
            <a:r>
              <a:rPr b="1" dirty="0">
                <a:solidFill>
                  <a:srgbClr val="00B0F0"/>
                </a:solidFill>
              </a:rPr>
              <a:t>No accessible AI-based </a:t>
            </a:r>
            <a:r>
              <a:rPr dirty="0"/>
              <a:t>pest monitoring systems locally.</a:t>
            </a:r>
            <a:endParaRPr lang="fr-FR" dirty="0"/>
          </a:p>
          <a:p>
            <a:endParaRPr lang="fr-FR" dirty="0"/>
          </a:p>
          <a:p>
            <a:endParaRPr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AA7E7AE-5BF2-14E0-487C-99FEB3C07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522" y="4489087"/>
            <a:ext cx="802562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 -</a:t>
            </a:r>
            <a:r>
              <a:rPr kumimoji="0" lang="fr-FR" altLang="fr-FR" sz="28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</a:rPr>
              <a:t>Ineffective </a:t>
            </a:r>
            <a:r>
              <a:rPr kumimoji="0" lang="fr-FR" altLang="fr-FR" sz="2800" b="1" i="0" u="none" strike="noStrike" cap="none" normalizeH="0" baseline="0" dirty="0" err="1">
                <a:ln>
                  <a:noFill/>
                </a:ln>
                <a:solidFill>
                  <a:srgbClr val="00B0F0"/>
                </a:solidFill>
                <a:effectLst/>
              </a:rPr>
              <a:t>spraying</a:t>
            </a:r>
            <a:r>
              <a:rPr kumimoji="0" lang="fr-FR" altLang="fr-FR" sz="28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</a:rPr>
              <a:t> </a:t>
            </a:r>
            <a:r>
              <a:rPr kumimoji="0" lang="fr-FR" altLang="fr-FR" sz="2800" b="1" i="0" u="none" strike="noStrike" cap="none" normalizeH="0" baseline="0" dirty="0" err="1">
                <a:ln>
                  <a:noFill/>
                </a:ln>
                <a:solidFill>
                  <a:srgbClr val="00B0F0"/>
                </a:solidFill>
                <a:effectLst/>
              </a:rPr>
              <a:t>schedules</a:t>
            </a:r>
            <a:r>
              <a:rPr kumimoji="0" lang="fr-FR" altLang="fr-FR" sz="2800" b="0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</a:rPr>
              <a:t> </a:t>
            </a:r>
            <a:r>
              <a:rPr kumimoji="0" lang="fr-FR" alt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due to absence of </a:t>
            </a:r>
            <a:r>
              <a:rPr kumimoji="0" lang="fr-FR" altLang="fr-FR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pest</a:t>
            </a:r>
            <a:r>
              <a:rPr kumimoji="0" lang="fr-FR" alt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population insights.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 -</a:t>
            </a:r>
            <a:r>
              <a:rPr kumimoji="0" lang="fr-FR" altLang="fr-FR" sz="28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</a:rPr>
              <a:t>No </a:t>
            </a:r>
            <a:r>
              <a:rPr kumimoji="0" lang="fr-FR" altLang="fr-FR" sz="2800" b="1" i="0" u="none" strike="noStrike" cap="none" normalizeH="0" baseline="0" dirty="0" err="1">
                <a:ln>
                  <a:noFill/>
                </a:ln>
                <a:solidFill>
                  <a:srgbClr val="00B0F0"/>
                </a:solidFill>
                <a:effectLst/>
              </a:rPr>
              <a:t>integration</a:t>
            </a:r>
            <a:r>
              <a:rPr kumimoji="0" lang="fr-FR" altLang="fr-FR" sz="28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</a:rPr>
              <a:t> </a:t>
            </a:r>
            <a:r>
              <a:rPr kumimoji="0" lang="fr-FR" altLang="fr-FR" sz="2800" b="1" i="0" u="none" strike="noStrike" cap="none" normalizeH="0" baseline="0" dirty="0" err="1">
                <a:ln>
                  <a:noFill/>
                </a:ln>
                <a:solidFill>
                  <a:srgbClr val="00B0F0"/>
                </a:solidFill>
                <a:effectLst/>
              </a:rPr>
              <a:t>with</a:t>
            </a:r>
            <a:r>
              <a:rPr kumimoji="0" lang="fr-FR" altLang="fr-FR" sz="28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</a:rPr>
              <a:t> mobile </a:t>
            </a:r>
            <a:r>
              <a:rPr kumimoji="0" lang="fr-FR" altLang="fr-FR" sz="2800" b="1" i="0" u="none" strike="noStrike" cap="none" normalizeH="0" baseline="0" dirty="0" err="1">
                <a:ln>
                  <a:noFill/>
                </a:ln>
                <a:solidFill>
                  <a:srgbClr val="00B0F0"/>
                </a:solidFill>
                <a:effectLst/>
              </a:rPr>
              <a:t>alerts</a:t>
            </a:r>
            <a:r>
              <a:rPr kumimoji="0" lang="fr-FR" altLang="fr-FR" sz="2800" b="0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</a:rPr>
              <a:t> </a:t>
            </a:r>
            <a:r>
              <a:rPr kumimoji="0" lang="fr-FR" alt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for </a:t>
            </a:r>
            <a:r>
              <a:rPr kumimoji="0" lang="fr-FR" altLang="fr-FR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early</a:t>
            </a:r>
            <a:r>
              <a:rPr kumimoji="0" lang="fr-FR" alt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pest</a:t>
            </a:r>
            <a:r>
              <a:rPr kumimoji="0" lang="fr-FR" alt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warnings.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ACF757-AED9-8F7F-DBC7-B529E30EC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867" y="169969"/>
            <a:ext cx="917338" cy="9348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854BB1-A537-8FE2-6F5B-A40F55E29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715" y="6316303"/>
            <a:ext cx="2799471" cy="48440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Our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1298576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b="1" dirty="0">
                <a:solidFill>
                  <a:srgbClr val="00B0F0"/>
                </a:solidFill>
              </a:rPr>
              <a:t>- </a:t>
            </a:r>
            <a:r>
              <a:rPr lang="fr-FR" b="1" dirty="0">
                <a:solidFill>
                  <a:srgbClr val="00B0F0"/>
                </a:solidFill>
              </a:rPr>
              <a:t>1-</a:t>
            </a:r>
            <a:r>
              <a:rPr b="1" dirty="0">
                <a:solidFill>
                  <a:srgbClr val="00B0F0"/>
                </a:solidFill>
              </a:rPr>
              <a:t>AI-powered smart traps</a:t>
            </a:r>
            <a:r>
              <a:rPr dirty="0"/>
              <a:t> that attract pests using pheromones and AI cameras</a:t>
            </a:r>
            <a:r>
              <a:rPr lang="fr-FR" dirty="0"/>
              <a:t> </a:t>
            </a:r>
            <a:r>
              <a:rPr lang="fr-FR" dirty="0" err="1"/>
              <a:t>named</a:t>
            </a:r>
            <a:r>
              <a:rPr lang="fr-FR" dirty="0"/>
              <a:t> </a:t>
            </a:r>
            <a:r>
              <a:rPr lang="fr-FR" dirty="0" err="1"/>
              <a:t>Lummat</a:t>
            </a:r>
            <a:endParaRPr dirty="0"/>
          </a:p>
          <a:p>
            <a:r>
              <a:rPr b="1" dirty="0">
                <a:solidFill>
                  <a:srgbClr val="00B0F0"/>
                </a:solidFill>
              </a:rPr>
              <a:t>- </a:t>
            </a:r>
            <a:r>
              <a:rPr lang="fr-FR" b="1" dirty="0">
                <a:solidFill>
                  <a:srgbClr val="00B0F0"/>
                </a:solidFill>
              </a:rPr>
              <a:t>2-</a:t>
            </a:r>
            <a:r>
              <a:rPr b="1" dirty="0">
                <a:solidFill>
                  <a:srgbClr val="00B0F0"/>
                </a:solidFill>
              </a:rPr>
              <a:t>Real-time pest monitoring</a:t>
            </a:r>
            <a:r>
              <a:rPr dirty="0"/>
              <a:t> with data analysis via mobile app or dashboard</a:t>
            </a:r>
            <a:r>
              <a:rPr lang="fr-FR" dirty="0"/>
              <a:t>.</a:t>
            </a:r>
            <a:endParaRPr dirty="0"/>
          </a:p>
          <a:p>
            <a:r>
              <a:rPr b="1" dirty="0">
                <a:solidFill>
                  <a:srgbClr val="00B0F0"/>
                </a:solidFill>
              </a:rPr>
              <a:t>- </a:t>
            </a:r>
            <a:r>
              <a:rPr lang="fr-FR" b="1" dirty="0">
                <a:solidFill>
                  <a:srgbClr val="00B0F0"/>
                </a:solidFill>
              </a:rPr>
              <a:t>3-</a:t>
            </a:r>
            <a:r>
              <a:rPr b="1" dirty="0">
                <a:solidFill>
                  <a:srgbClr val="00B0F0"/>
                </a:solidFill>
              </a:rPr>
              <a:t>Solar-powered </a:t>
            </a:r>
            <a:r>
              <a:rPr dirty="0"/>
              <a:t>solution for cost-efficiency in remote areas</a:t>
            </a:r>
            <a:r>
              <a:rPr lang="fr-FR" dirty="0"/>
              <a:t>. </a:t>
            </a:r>
            <a:r>
              <a:rPr lang="fr-FR" dirty="0" err="1"/>
              <a:t>Optimized</a:t>
            </a:r>
            <a:r>
              <a:rPr lang="fr-FR" dirty="0"/>
              <a:t> for </a:t>
            </a:r>
            <a:r>
              <a:rPr lang="fr-FR" dirty="0" err="1"/>
              <a:t>daily</a:t>
            </a:r>
            <a:r>
              <a:rPr lang="fr-FR" dirty="0"/>
              <a:t> use </a:t>
            </a:r>
            <a:r>
              <a:rPr lang="fr-FR" dirty="0" err="1"/>
              <a:t>using</a:t>
            </a:r>
            <a:r>
              <a:rPr lang="fr-FR" dirty="0"/>
              <a:t> AI agent for </a:t>
            </a:r>
            <a:r>
              <a:rPr lang="fr-FR" dirty="0" err="1"/>
              <a:t>detect</a:t>
            </a:r>
            <a:r>
              <a:rPr lang="fr-FR" dirty="0"/>
              <a:t> and suite the usage of </a:t>
            </a:r>
            <a:r>
              <a:rPr lang="fr-FR" dirty="0" err="1"/>
              <a:t>our</a:t>
            </a:r>
            <a:r>
              <a:rPr lang="fr-FR" dirty="0"/>
              <a:t> Hardware.</a:t>
            </a:r>
            <a:endParaRPr dirty="0"/>
          </a:p>
          <a:p>
            <a:r>
              <a:rPr b="1" dirty="0">
                <a:solidFill>
                  <a:srgbClr val="00B0F0"/>
                </a:solidFill>
              </a:rPr>
              <a:t>- </a:t>
            </a:r>
            <a:r>
              <a:rPr lang="fr-FR" b="1" dirty="0">
                <a:solidFill>
                  <a:srgbClr val="00B0F0"/>
                </a:solidFill>
              </a:rPr>
              <a:t>4-</a:t>
            </a:r>
            <a:r>
              <a:rPr b="1" dirty="0">
                <a:solidFill>
                  <a:srgbClr val="00B0F0"/>
                </a:solidFill>
              </a:rPr>
              <a:t>Reduces pesticide use</a:t>
            </a:r>
            <a:r>
              <a:rPr dirty="0"/>
              <a:t> and increases crop protection</a:t>
            </a:r>
            <a:endParaRPr lang="fr-FR" dirty="0"/>
          </a:p>
          <a:p>
            <a:r>
              <a:rPr lang="en-US" b="1" dirty="0">
                <a:solidFill>
                  <a:srgbClr val="00B0F0"/>
                </a:solidFill>
              </a:rPr>
              <a:t>5-Smart water management systems </a:t>
            </a:r>
            <a:r>
              <a:rPr lang="en-US" dirty="0"/>
              <a:t>adjust irrigation and humidity levels to create unfavorable conditions for pests, protecting crops while conserving resources.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A4E14C-2452-820F-F6EA-B077276FC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9008" y="125414"/>
            <a:ext cx="1199891" cy="114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ACFB6A-B1F7-9B74-ECF5-A59A36E0F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715" y="6316303"/>
            <a:ext cx="2799471" cy="48440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134"/>
            <a:ext cx="8229600" cy="1143000"/>
          </a:xfrm>
        </p:spPr>
        <p:txBody>
          <a:bodyPr/>
          <a:lstStyle/>
          <a:p>
            <a:r>
              <a:rPr dirty="0"/>
              <a:t>Core Value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7656"/>
            <a:ext cx="8229600" cy="4525963"/>
          </a:xfrm>
        </p:spPr>
        <p:txBody>
          <a:bodyPr/>
          <a:lstStyle/>
          <a:p>
            <a:r>
              <a:rPr dirty="0">
                <a:solidFill>
                  <a:srgbClr val="00B0F0"/>
                </a:solidFill>
              </a:rPr>
              <a:t>- </a:t>
            </a:r>
            <a:r>
              <a:rPr b="1" dirty="0" err="1">
                <a:solidFill>
                  <a:srgbClr val="00B0F0"/>
                </a:solidFill>
              </a:rPr>
              <a:t>Economic:</a:t>
            </a:r>
            <a:r>
              <a:rPr dirty="0" err="1"/>
              <a:t>Saves</a:t>
            </a:r>
            <a:r>
              <a:rPr dirty="0"/>
              <a:t> money on pesticide usage and labor costs</a:t>
            </a:r>
          </a:p>
          <a:p>
            <a:r>
              <a:rPr dirty="0">
                <a:solidFill>
                  <a:srgbClr val="00B0F0"/>
                </a:solidFill>
              </a:rPr>
              <a:t>- </a:t>
            </a:r>
            <a:r>
              <a:rPr b="1" dirty="0" err="1">
                <a:solidFill>
                  <a:srgbClr val="00B0F0"/>
                </a:solidFill>
              </a:rPr>
              <a:t>Ecological</a:t>
            </a:r>
            <a:r>
              <a:rPr b="1" dirty="0" err="1"/>
              <a:t>:</a:t>
            </a:r>
            <a:r>
              <a:rPr dirty="0" err="1"/>
              <a:t>Reduces</a:t>
            </a:r>
            <a:r>
              <a:rPr dirty="0"/>
              <a:t> chemical spraying through targeted interventions</a:t>
            </a:r>
          </a:p>
          <a:p>
            <a:r>
              <a:rPr dirty="0">
                <a:solidFill>
                  <a:srgbClr val="00B0F0"/>
                </a:solidFill>
              </a:rPr>
              <a:t>-</a:t>
            </a:r>
            <a:r>
              <a:rPr b="1" dirty="0">
                <a:solidFill>
                  <a:srgbClr val="00B0F0"/>
                </a:solidFill>
              </a:rPr>
              <a:t> </a:t>
            </a:r>
            <a:r>
              <a:rPr b="1" dirty="0" err="1">
                <a:solidFill>
                  <a:srgbClr val="00B0F0"/>
                </a:solidFill>
              </a:rPr>
              <a:t>Technological</a:t>
            </a:r>
            <a:r>
              <a:rPr dirty="0" err="1"/>
              <a:t>:Introduces</a:t>
            </a:r>
            <a:r>
              <a:rPr dirty="0"/>
              <a:t> AI and IoT in agriculture in rural and underserved areas</a:t>
            </a:r>
          </a:p>
          <a:p>
            <a:r>
              <a:rPr dirty="0">
                <a:solidFill>
                  <a:srgbClr val="00B0F0"/>
                </a:solidFill>
              </a:rPr>
              <a:t>-</a:t>
            </a:r>
            <a:r>
              <a:rPr dirty="0"/>
              <a:t> </a:t>
            </a:r>
            <a:r>
              <a:rPr b="1" dirty="0" err="1">
                <a:solidFill>
                  <a:srgbClr val="00B0F0"/>
                </a:solidFill>
              </a:rPr>
              <a:t>Operational:</a:t>
            </a:r>
            <a:r>
              <a:rPr dirty="0" err="1"/>
              <a:t>Real-time</a:t>
            </a:r>
            <a:r>
              <a:rPr dirty="0"/>
              <a:t>, solar-powered, and low-maintenance solution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AD290A-EBBA-EF34-A7F3-0EA43C454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805" y="265527"/>
            <a:ext cx="1626785" cy="8344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CAC7B7-18E2-222F-88AF-A17D5BA99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715" y="6316303"/>
            <a:ext cx="2799471" cy="48440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567"/>
            <a:ext cx="8229600" cy="1143000"/>
          </a:xfrm>
        </p:spPr>
        <p:txBody>
          <a:bodyPr/>
          <a:lstStyle/>
          <a:p>
            <a:r>
              <a:rPr dirty="0"/>
              <a:t>Prototype &amp; Technology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4673"/>
            <a:ext cx="8229600" cy="4525963"/>
          </a:xfrm>
        </p:spPr>
        <p:txBody>
          <a:bodyPr>
            <a:normAutofit/>
          </a:bodyPr>
          <a:lstStyle/>
          <a:p>
            <a:r>
              <a:rPr dirty="0"/>
              <a:t>- </a:t>
            </a:r>
            <a:r>
              <a:rPr b="1" i="1" dirty="0"/>
              <a:t>Hardware Components:</a:t>
            </a:r>
          </a:p>
          <a:p>
            <a:r>
              <a:rPr dirty="0"/>
              <a:t>  - </a:t>
            </a:r>
            <a:r>
              <a:rPr i="1" dirty="0"/>
              <a:t>Pheromone dispenser, camera module, solar panel, and sensors</a:t>
            </a:r>
          </a:p>
          <a:p>
            <a:r>
              <a:rPr dirty="0"/>
              <a:t>  </a:t>
            </a:r>
            <a:r>
              <a:rPr i="1" u="sng" dirty="0">
                <a:solidFill>
                  <a:srgbClr val="00B0F0"/>
                </a:solidFill>
              </a:rPr>
              <a:t>- AI Integration: </a:t>
            </a:r>
            <a:r>
              <a:rPr dirty="0"/>
              <a:t>Real-time insect identification using TensorFlow Lite</a:t>
            </a:r>
          </a:p>
          <a:p>
            <a:r>
              <a:rPr dirty="0"/>
              <a:t>  - </a:t>
            </a:r>
            <a:r>
              <a:rPr i="1" u="sng" dirty="0">
                <a:solidFill>
                  <a:srgbClr val="00B0F0"/>
                </a:solidFill>
              </a:rPr>
              <a:t>Connectivity via Wi-Fi, </a:t>
            </a:r>
            <a:r>
              <a:rPr dirty="0" err="1"/>
              <a:t>LoRaWAN</a:t>
            </a:r>
            <a:r>
              <a:rPr dirty="0"/>
              <a:t>, or GSM</a:t>
            </a:r>
          </a:p>
          <a:p>
            <a:r>
              <a:rPr i="1" dirty="0"/>
              <a:t>- </a:t>
            </a:r>
            <a:r>
              <a:rPr i="1" u="sng" dirty="0">
                <a:solidFill>
                  <a:srgbClr val="00B0F0"/>
                </a:solidFill>
              </a:rPr>
              <a:t>Powered by solar energy</a:t>
            </a:r>
            <a:r>
              <a:rPr i="1" u="sng" dirty="0"/>
              <a:t>, </a:t>
            </a:r>
            <a:r>
              <a:rPr dirty="0"/>
              <a:t>making it sustainable for remote areas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FB004B-45BF-DBDD-D5A1-3857E20BF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0487" y="737254"/>
            <a:ext cx="1190625" cy="1190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7F73CD-52ED-ACF9-E52E-CB137B805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715" y="6316303"/>
            <a:ext cx="2799471" cy="48440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Business Model Canvas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dirty="0"/>
              <a:t>- </a:t>
            </a:r>
            <a:r>
              <a:rPr u="sng" dirty="0">
                <a:solidFill>
                  <a:srgbClr val="00B0F0"/>
                </a:solidFill>
              </a:rPr>
              <a:t>Customer Segments</a:t>
            </a:r>
            <a:r>
              <a:rPr dirty="0"/>
              <a:t>: Smallholder farmers, agricultural cooperatives, government agencies</a:t>
            </a:r>
          </a:p>
          <a:p>
            <a:r>
              <a:rPr dirty="0"/>
              <a:t>- </a:t>
            </a:r>
            <a:r>
              <a:rPr u="sng" dirty="0">
                <a:solidFill>
                  <a:srgbClr val="00B0F0"/>
                </a:solidFill>
              </a:rPr>
              <a:t>Value Propositions: </a:t>
            </a:r>
            <a:r>
              <a:rPr dirty="0"/>
              <a:t>Real-time pest detection, solar-powered, low-maintenance, eco-friendly</a:t>
            </a:r>
          </a:p>
          <a:p>
            <a:r>
              <a:rPr dirty="0"/>
              <a:t>- </a:t>
            </a:r>
            <a:r>
              <a:rPr u="sng" dirty="0">
                <a:solidFill>
                  <a:srgbClr val="00B0F0"/>
                </a:solidFill>
              </a:rPr>
              <a:t>Revenue Streams</a:t>
            </a:r>
            <a:r>
              <a:rPr dirty="0"/>
              <a:t>: Hardware sales, subscription for analytics, </a:t>
            </a:r>
            <a:r>
              <a:rPr i="1" u="sng" dirty="0">
                <a:solidFill>
                  <a:srgbClr val="00B0F0"/>
                </a:solidFill>
              </a:rPr>
              <a:t>B2B</a:t>
            </a:r>
            <a:r>
              <a:rPr dirty="0"/>
              <a:t> partnerships</a:t>
            </a:r>
          </a:p>
          <a:p>
            <a:r>
              <a:rPr dirty="0"/>
              <a:t>- </a:t>
            </a:r>
            <a:r>
              <a:rPr u="sng" dirty="0">
                <a:solidFill>
                  <a:srgbClr val="00B0F0"/>
                </a:solidFill>
              </a:rPr>
              <a:t>Channels: </a:t>
            </a:r>
            <a:r>
              <a:rPr dirty="0"/>
              <a:t>Direct sales, agricultural expos, partnerships with distributors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0F327B-8555-C213-DBE4-0F979FCA3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715" y="6316303"/>
            <a:ext cx="2799471" cy="48440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2356</TotalTime>
  <Words>1367</Words>
  <Application>Microsoft Office PowerPoint</Application>
  <PresentationFormat>On-screen Show (4:3)</PresentationFormat>
  <Paragraphs>145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Wingdings</vt:lpstr>
      <vt:lpstr>Office Theme</vt:lpstr>
      <vt:lpstr>LummatAI Smart Traps for Controlling Harmful Insects (STCHI) with advanced Algorithm optimization.</vt:lpstr>
      <vt:lpstr>Project Overview</vt:lpstr>
      <vt:lpstr>Project Overview</vt:lpstr>
      <vt:lpstr>Team </vt:lpstr>
      <vt:lpstr>Problem Statement</vt:lpstr>
      <vt:lpstr>Our Solution</vt:lpstr>
      <vt:lpstr>Core Value</vt:lpstr>
      <vt:lpstr>Prototype &amp; Technology</vt:lpstr>
      <vt:lpstr>Business Model Canvas</vt:lpstr>
      <vt:lpstr>Market Overview</vt:lpstr>
      <vt:lpstr>Financial Overview</vt:lpstr>
      <vt:lpstr>Timeline &amp; Milestones</vt:lpstr>
      <vt:lpstr>Prototype Model &amp; Demo</vt:lpstr>
      <vt:lpstr>Compenent  Demo ready</vt:lpstr>
      <vt:lpstr>Hardware 3D model  (solide-works)</vt:lpstr>
      <vt:lpstr>Key Challenges &amp; Mitigation</vt:lpstr>
      <vt:lpstr>Competitive Analysis</vt:lpstr>
      <vt:lpstr>SWOT Analysis</vt:lpstr>
      <vt:lpstr>SMART FARM CONNECT </vt:lpstr>
      <vt:lpstr>Our company require </vt:lpstr>
      <vt:lpstr>Revenue Model and Projections</vt:lpstr>
      <vt:lpstr>BMC LUMMAT AI PROJECT</vt:lpstr>
      <vt:lpstr>SWOT ANALYSIS</vt:lpstr>
      <vt:lpstr>LINKS AND CONTACT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Mohammed ibrahim Belhachemia</cp:lastModifiedBy>
  <cp:revision>27</cp:revision>
  <dcterms:created xsi:type="dcterms:W3CDTF">2013-01-27T09:14:16Z</dcterms:created>
  <dcterms:modified xsi:type="dcterms:W3CDTF">2025-08-10T14:22:58Z</dcterms:modified>
  <cp:category/>
</cp:coreProperties>
</file>